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3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02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53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95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08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1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94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5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87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1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59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75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4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1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26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49F8-6634-4E13-97EF-5AAD57CB6FDC}" type="datetimeFigureOut">
              <a:rPr lang="ko-KR" altLang="en-US" smtClean="0"/>
              <a:t>2026-03-09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2019C7-A74A-4941-A107-A96D3E9458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9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A8164-DFA2-416E-AF05-108652531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ko-KR" altLang="en-US" dirty="0"/>
              <a:t>건축자재 추천 심사자료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E042F2C-D7C7-4925-B531-B94FE6A11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5392737"/>
            <a:ext cx="4318000" cy="685800"/>
          </a:xfrm>
        </p:spPr>
        <p:txBody>
          <a:bodyPr/>
          <a:lstStyle/>
          <a:p>
            <a:r>
              <a:rPr lang="ko-KR" altLang="en-US" dirty="0"/>
              <a:t>작성자</a:t>
            </a:r>
            <a:r>
              <a:rPr lang="en-US" altLang="ko-KR" dirty="0"/>
              <a:t>: </a:t>
            </a:r>
            <a:r>
              <a:rPr lang="ko-KR" altLang="en-US" dirty="0" err="1"/>
              <a:t>해성판넬</a:t>
            </a:r>
            <a:r>
              <a:rPr lang="ko-KR" altLang="en-US" dirty="0"/>
              <a:t> 담당자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14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BB1DD-7CE0-4FD3-A1AC-80AE348D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dirty="0" err="1"/>
              <a:t>시공자</a:t>
            </a:r>
            <a:r>
              <a:rPr lang="ko-KR" altLang="en-US" dirty="0"/>
              <a:t> 평가서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1D013C-F086-448D-A435-9A703418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79401"/>
            <a:ext cx="4191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BB1DD-7CE0-4FD3-A1AC-80AE348D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dirty="0"/>
              <a:t>물품실적 및 시공사진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A990BC-E8EB-4F9B-8584-B4C9720D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239" y="0"/>
            <a:ext cx="4529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11023C-BD93-46A4-ADE1-62AB4205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물품실적 및 시공사진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BC89969-8D27-4DED-9E2C-A6A53C57D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50" y="1593056"/>
            <a:ext cx="3263503" cy="4351338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CB64D273-687B-465E-BF7D-B42503D28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3" y="1593056"/>
            <a:ext cx="3454398" cy="4351338"/>
          </a:xfr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12D5B80-7B21-4224-930A-0C8ED6345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3056"/>
            <a:ext cx="4025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11023C-BD93-46A4-ADE1-62AB4205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물품실적 및 시공사진</a:t>
            </a:r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67FB9C60-33CA-4EED-B248-7E43943B7D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411828" cy="4253706"/>
          </a:xfrm>
        </p:spPr>
      </p:pic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56E03F52-96A8-4210-B0F5-76FC8E3AFE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9" y="1690688"/>
            <a:ext cx="3229377" cy="4253706"/>
          </a:xfr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C4204F5-A250-41AD-A328-BD60BC4DA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80" y="1690688"/>
            <a:ext cx="3516648" cy="42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FFAD197-534C-483C-93E9-62657CE04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3400" y="365125"/>
            <a:ext cx="2628900" cy="5811838"/>
          </a:xfrm>
        </p:spPr>
        <p:txBody>
          <a:bodyPr/>
          <a:lstStyle/>
          <a:p>
            <a:pPr algn="ctr"/>
            <a:r>
              <a:rPr lang="ko-KR" altLang="en-US" dirty="0"/>
              <a:t>목        차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CF008B-E52B-4FB1-9533-209B202EB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2800" y="365125"/>
            <a:ext cx="7734300" cy="5811838"/>
          </a:xfrm>
        </p:spPr>
        <p:txBody>
          <a:bodyPr/>
          <a:lstStyle/>
          <a:p>
            <a:r>
              <a:rPr lang="ko-KR" altLang="en-US" sz="2400" dirty="0"/>
              <a:t>건축자재 추천 </a:t>
            </a:r>
            <a:r>
              <a:rPr lang="en-US" altLang="ko-KR" sz="2400" dirty="0"/>
              <a:t>2</a:t>
            </a:r>
            <a:r>
              <a:rPr lang="ko-KR" altLang="en-US" sz="2400" dirty="0"/>
              <a:t>차 심사자료 제출서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건축자재 추천 확약서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 err="1"/>
              <a:t>해성판넬</a:t>
            </a:r>
            <a:r>
              <a:rPr lang="ko-KR" altLang="en-US" sz="2400" dirty="0"/>
              <a:t> 회사 소개서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 err="1"/>
              <a:t>건축주</a:t>
            </a:r>
            <a:r>
              <a:rPr lang="ko-KR" altLang="en-US" sz="2400" dirty="0"/>
              <a:t> 추천서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 err="1"/>
              <a:t>시공자</a:t>
            </a:r>
            <a:r>
              <a:rPr lang="ko-KR" altLang="en-US" sz="2400" dirty="0"/>
              <a:t> 평가서</a:t>
            </a:r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물품실적 및 시공사진</a:t>
            </a:r>
          </a:p>
        </p:txBody>
      </p:sp>
    </p:spTree>
    <p:extLst>
      <p:ext uri="{BB962C8B-B14F-4D97-AF65-F5344CB8AC3E}">
        <p14:creationId xmlns:p14="http://schemas.microsoft.com/office/powerpoint/2010/main" val="347819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DF4AA-DBB1-4177-A4BC-284F75EE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건축자재 추천 </a:t>
            </a:r>
            <a:r>
              <a:rPr lang="en-US" altLang="ko-KR" dirty="0"/>
              <a:t>2</a:t>
            </a:r>
            <a:r>
              <a:rPr lang="ko-KR" altLang="en-US" dirty="0"/>
              <a:t>차 심사자료 제출서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3C7DCA-F08A-4579-B51D-2DBEF506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2" y="142875"/>
            <a:ext cx="46767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DF4AA-DBB1-4177-A4BC-284F75EE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dirty="0"/>
              <a:t>건축자재 추천 확약서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B0F42C9-62E1-4186-B062-7ACC4E88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223837"/>
            <a:ext cx="48101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DF4AA-DBB1-4177-A4BC-284F75EE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 latinLnBrk="0"/>
            <a:r>
              <a:rPr lang="ko-KR" altLang="en-US" sz="2700" b="1" dirty="0" err="1"/>
              <a:t>해성판넬</a:t>
            </a:r>
            <a:r>
              <a:rPr lang="ko-KR" altLang="en-US" sz="2700" b="1" dirty="0"/>
              <a:t> 주식회사</a:t>
            </a:r>
            <a:br>
              <a:rPr lang="ko-KR" altLang="en-US" sz="2700" dirty="0"/>
            </a:br>
            <a:r>
              <a:rPr lang="ko-KR" altLang="en-US" sz="2700" b="1" dirty="0"/>
              <a:t>회 사 소 개 서</a:t>
            </a:r>
            <a:br>
              <a:rPr lang="ko-KR" altLang="en-US" sz="2700" dirty="0"/>
            </a:br>
            <a:r>
              <a:rPr lang="en-US" altLang="ko-KR" sz="2700" b="1" dirty="0"/>
              <a:t>C O M P A N Y P R O F I L E</a:t>
            </a:r>
            <a:endParaRPr lang="ko-KR" altLang="en-US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6149B1D9-73A6-4584-B0FF-62D80BBE6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64230"/>
              </p:ext>
            </p:extLst>
          </p:nvPr>
        </p:nvGraphicFramePr>
        <p:xfrm>
          <a:off x="838200" y="1819673"/>
          <a:ext cx="10515599" cy="4363243"/>
        </p:xfrm>
        <a:graphic>
          <a:graphicData uri="http://schemas.openxmlformats.org/drawingml/2006/table">
            <a:tbl>
              <a:tblPr/>
              <a:tblGrid>
                <a:gridCol w="1752178">
                  <a:extLst>
                    <a:ext uri="{9D8B030D-6E8A-4147-A177-3AD203B41FA5}">
                      <a16:colId xmlns:a16="http://schemas.microsoft.com/office/drawing/2014/main" val="1731346882"/>
                    </a:ext>
                  </a:extLst>
                </a:gridCol>
                <a:gridCol w="566861">
                  <a:extLst>
                    <a:ext uri="{9D8B030D-6E8A-4147-A177-3AD203B41FA5}">
                      <a16:colId xmlns:a16="http://schemas.microsoft.com/office/drawing/2014/main" val="783651412"/>
                    </a:ext>
                  </a:extLst>
                </a:gridCol>
                <a:gridCol w="2643456">
                  <a:extLst>
                    <a:ext uri="{9D8B030D-6E8A-4147-A177-3AD203B41FA5}">
                      <a16:colId xmlns:a16="http://schemas.microsoft.com/office/drawing/2014/main" val="2509432247"/>
                    </a:ext>
                  </a:extLst>
                </a:gridCol>
                <a:gridCol w="2112008">
                  <a:extLst>
                    <a:ext uri="{9D8B030D-6E8A-4147-A177-3AD203B41FA5}">
                      <a16:colId xmlns:a16="http://schemas.microsoft.com/office/drawing/2014/main" val="829805761"/>
                    </a:ext>
                  </a:extLst>
                </a:gridCol>
                <a:gridCol w="2340934">
                  <a:extLst>
                    <a:ext uri="{9D8B030D-6E8A-4147-A177-3AD203B41FA5}">
                      <a16:colId xmlns:a16="http://schemas.microsoft.com/office/drawing/2014/main" val="809512356"/>
                    </a:ext>
                  </a:extLst>
                </a:gridCol>
                <a:gridCol w="1100162">
                  <a:extLst>
                    <a:ext uri="{9D8B030D-6E8A-4147-A177-3AD203B41FA5}">
                      <a16:colId xmlns:a16="http://schemas.microsoft.com/office/drawing/2014/main" val="2450318901"/>
                    </a:ext>
                  </a:extLst>
                </a:gridCol>
              </a:tblGrid>
              <a:tr h="215343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회사개요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84334"/>
                  </a:ext>
                </a:extLst>
              </a:tr>
              <a:tr h="2153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42345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 호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㈜해성판넬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설립년월일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1997</a:t>
                      </a: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563835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사업자번호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대표전화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062)941-1300</a:t>
                      </a:r>
                      <a:endParaRPr 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07047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www.haesungpanel.co.kr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12250"/>
                  </a:ext>
                </a:extLst>
              </a:tr>
              <a:tr h="181395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23797"/>
                  </a:ext>
                </a:extLst>
              </a:tr>
              <a:tr h="215343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 표 자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009590"/>
                  </a:ext>
                </a:extLst>
              </a:tr>
              <a:tr h="2153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24195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 명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 dirty="0" err="1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홍기국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생년월일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14891"/>
                  </a:ext>
                </a:extLst>
              </a:tr>
              <a:tr h="37659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 주 소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 광산구 평동산단 연산로 </a:t>
                      </a: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49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307179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최종학력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6221"/>
                  </a:ext>
                </a:extLst>
              </a:tr>
              <a:tr h="217899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 공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70232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주요경력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05711"/>
                  </a:ext>
                </a:extLst>
              </a:tr>
              <a:tr h="260641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408783"/>
                  </a:ext>
                </a:extLst>
              </a:tr>
              <a:tr h="181395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450895"/>
                  </a:ext>
                </a:extLst>
              </a:tr>
              <a:tr h="1813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34523"/>
                  </a:ext>
                </a:extLst>
              </a:tr>
              <a:tr h="23170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 태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판넬 제조업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855326"/>
                  </a:ext>
                </a:extLst>
              </a:tr>
              <a:tr h="236611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목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700" kern="0" spc="0" dirty="0" err="1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절곡</a:t>
                      </a: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kern="0" spc="0" dirty="0" err="1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홑강판</a:t>
                      </a: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도어</a:t>
                      </a: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판넬 부자재 제조 및 판매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040622"/>
                  </a:ext>
                </a:extLst>
              </a:tr>
              <a:tr h="23211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제조판매 및 시공 건축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2149" marR="52149" marT="14418" marB="1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47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9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DF4AA-DBB1-4177-A4BC-284F75EE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 latinLnBrk="0"/>
            <a:r>
              <a:rPr lang="ko-KR" altLang="en-US" sz="2700" b="1" dirty="0" err="1"/>
              <a:t>해성판넬</a:t>
            </a:r>
            <a:r>
              <a:rPr lang="ko-KR" altLang="en-US" sz="2700" b="1" dirty="0"/>
              <a:t> 주식회사</a:t>
            </a:r>
            <a:br>
              <a:rPr lang="ko-KR" altLang="en-US" sz="2700" dirty="0"/>
            </a:br>
            <a:r>
              <a:rPr lang="ko-KR" altLang="en-US" sz="2700" b="1" dirty="0"/>
              <a:t>회 사 소 개 서</a:t>
            </a:r>
            <a:br>
              <a:rPr lang="ko-KR" altLang="en-US" sz="2700" dirty="0"/>
            </a:br>
            <a:r>
              <a:rPr lang="en-US" altLang="ko-KR" sz="2700" b="1" dirty="0"/>
              <a:t>C O M P A N Y P R O F I L E</a:t>
            </a:r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AB5C466-CBFD-4A54-876D-81A75CB2B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48455"/>
              </p:ext>
            </p:extLst>
          </p:nvPr>
        </p:nvGraphicFramePr>
        <p:xfrm>
          <a:off x="838198" y="1854559"/>
          <a:ext cx="10515600" cy="4365936"/>
        </p:xfrm>
        <a:graphic>
          <a:graphicData uri="http://schemas.openxmlformats.org/drawingml/2006/table">
            <a:tbl>
              <a:tblPr/>
              <a:tblGrid>
                <a:gridCol w="1296291">
                  <a:extLst>
                    <a:ext uri="{9D8B030D-6E8A-4147-A177-3AD203B41FA5}">
                      <a16:colId xmlns:a16="http://schemas.microsoft.com/office/drawing/2014/main" val="4053164975"/>
                    </a:ext>
                  </a:extLst>
                </a:gridCol>
                <a:gridCol w="1489288">
                  <a:extLst>
                    <a:ext uri="{9D8B030D-6E8A-4147-A177-3AD203B41FA5}">
                      <a16:colId xmlns:a16="http://schemas.microsoft.com/office/drawing/2014/main" val="4124505505"/>
                    </a:ext>
                  </a:extLst>
                </a:gridCol>
                <a:gridCol w="1955675">
                  <a:extLst>
                    <a:ext uri="{9D8B030D-6E8A-4147-A177-3AD203B41FA5}">
                      <a16:colId xmlns:a16="http://schemas.microsoft.com/office/drawing/2014/main" val="4134647124"/>
                    </a:ext>
                  </a:extLst>
                </a:gridCol>
                <a:gridCol w="1562500">
                  <a:extLst>
                    <a:ext uri="{9D8B030D-6E8A-4147-A177-3AD203B41FA5}">
                      <a16:colId xmlns:a16="http://schemas.microsoft.com/office/drawing/2014/main" val="1792805613"/>
                    </a:ext>
                  </a:extLst>
                </a:gridCol>
                <a:gridCol w="320609">
                  <a:extLst>
                    <a:ext uri="{9D8B030D-6E8A-4147-A177-3AD203B41FA5}">
                      <a16:colId xmlns:a16="http://schemas.microsoft.com/office/drawing/2014/main" val="2427979853"/>
                    </a:ext>
                  </a:extLst>
                </a:gridCol>
                <a:gridCol w="526858">
                  <a:extLst>
                    <a:ext uri="{9D8B030D-6E8A-4147-A177-3AD203B41FA5}">
                      <a16:colId xmlns:a16="http://schemas.microsoft.com/office/drawing/2014/main" val="3767677428"/>
                    </a:ext>
                  </a:extLst>
                </a:gridCol>
                <a:gridCol w="813919">
                  <a:extLst>
                    <a:ext uri="{9D8B030D-6E8A-4147-A177-3AD203B41FA5}">
                      <a16:colId xmlns:a16="http://schemas.microsoft.com/office/drawing/2014/main" val="2283037085"/>
                    </a:ext>
                  </a:extLst>
                </a:gridCol>
                <a:gridCol w="740563">
                  <a:extLst>
                    <a:ext uri="{9D8B030D-6E8A-4147-A177-3AD203B41FA5}">
                      <a16:colId xmlns:a16="http://schemas.microsoft.com/office/drawing/2014/main" val="1296295212"/>
                    </a:ext>
                  </a:extLst>
                </a:gridCol>
                <a:gridCol w="320609">
                  <a:extLst>
                    <a:ext uri="{9D8B030D-6E8A-4147-A177-3AD203B41FA5}">
                      <a16:colId xmlns:a16="http://schemas.microsoft.com/office/drawing/2014/main" val="2825287429"/>
                    </a:ext>
                  </a:extLst>
                </a:gridCol>
                <a:gridCol w="1489288">
                  <a:extLst>
                    <a:ext uri="{9D8B030D-6E8A-4147-A177-3AD203B41FA5}">
                      <a16:colId xmlns:a16="http://schemas.microsoft.com/office/drawing/2014/main" val="4015139953"/>
                    </a:ext>
                  </a:extLst>
                </a:gridCol>
              </a:tblGrid>
              <a:tr h="591373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직원현황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기타사업내용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46244"/>
                  </a:ext>
                </a:extLst>
              </a:tr>
              <a:tr h="5930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650559"/>
                  </a:ext>
                </a:extLst>
              </a:tr>
              <a:tr h="636301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 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 리 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㈜에녹판넬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㈜광명스티로폼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㈜한라판넬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㈜광명하우징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㈜청우모터스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90825"/>
                  </a:ext>
                </a:extLst>
              </a:tr>
              <a:tr h="636301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무 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 산 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907991"/>
                  </a:ext>
                </a:extLst>
              </a:tr>
              <a:tr h="636301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 구 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 업 직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83005"/>
                  </a:ext>
                </a:extLst>
              </a:tr>
              <a:tr h="6363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남녀비율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 </a:t>
                      </a:r>
                      <a:r>
                        <a:rPr lang="en-US" altLang="ko-KR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( 27 )</a:t>
                      </a: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 </a:t>
                      </a:r>
                      <a:r>
                        <a:rPr lang="en-US" altLang="ko-KR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 </a:t>
                      </a:r>
                      <a:r>
                        <a:rPr lang="en-US" altLang="ko-KR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( 00 )</a:t>
                      </a:r>
                      <a:r>
                        <a:rPr lang="ko-KR" altLang="en-US" sz="9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3796"/>
                  </a:ext>
                </a:extLst>
              </a:tr>
              <a:tr h="6363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 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5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16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DF4AA-DBB1-4177-A4BC-284F75EE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 latinLnBrk="0"/>
            <a:r>
              <a:rPr lang="ko-KR" altLang="en-US" sz="2700" b="1" dirty="0" err="1"/>
              <a:t>해성판넬</a:t>
            </a:r>
            <a:r>
              <a:rPr lang="ko-KR" altLang="en-US" sz="2700" b="1" dirty="0"/>
              <a:t> 주식회사</a:t>
            </a:r>
            <a:br>
              <a:rPr lang="ko-KR" altLang="en-US" sz="2700" dirty="0"/>
            </a:br>
            <a:r>
              <a:rPr lang="ko-KR" altLang="en-US" sz="2700" b="1" dirty="0"/>
              <a:t>회 사 소 개 서</a:t>
            </a:r>
            <a:br>
              <a:rPr lang="ko-KR" altLang="en-US" sz="2700" dirty="0"/>
            </a:br>
            <a:r>
              <a:rPr lang="en-US" altLang="ko-KR" sz="2700" b="1" dirty="0"/>
              <a:t>C O M P A N Y P R O F I L E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D261317-6C5F-420D-A94A-6658222B5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35663"/>
              </p:ext>
            </p:extLst>
          </p:nvPr>
        </p:nvGraphicFramePr>
        <p:xfrm>
          <a:off x="953036" y="1825625"/>
          <a:ext cx="10400762" cy="4351337"/>
        </p:xfrm>
        <a:graphic>
          <a:graphicData uri="http://schemas.openxmlformats.org/drawingml/2006/table">
            <a:tbl>
              <a:tblPr/>
              <a:tblGrid>
                <a:gridCol w="3794481">
                  <a:extLst>
                    <a:ext uri="{9D8B030D-6E8A-4147-A177-3AD203B41FA5}">
                      <a16:colId xmlns:a16="http://schemas.microsoft.com/office/drawing/2014/main" val="359430764"/>
                    </a:ext>
                  </a:extLst>
                </a:gridCol>
                <a:gridCol w="1405900">
                  <a:extLst>
                    <a:ext uri="{9D8B030D-6E8A-4147-A177-3AD203B41FA5}">
                      <a16:colId xmlns:a16="http://schemas.microsoft.com/office/drawing/2014/main" val="460363726"/>
                    </a:ext>
                  </a:extLst>
                </a:gridCol>
                <a:gridCol w="1405900">
                  <a:extLst>
                    <a:ext uri="{9D8B030D-6E8A-4147-A177-3AD203B41FA5}">
                      <a16:colId xmlns:a16="http://schemas.microsoft.com/office/drawing/2014/main" val="3070167830"/>
                    </a:ext>
                  </a:extLst>
                </a:gridCol>
                <a:gridCol w="3794481">
                  <a:extLst>
                    <a:ext uri="{9D8B030D-6E8A-4147-A177-3AD203B41FA5}">
                      <a16:colId xmlns:a16="http://schemas.microsoft.com/office/drawing/2014/main" val="1412334626"/>
                    </a:ext>
                  </a:extLst>
                </a:gridCol>
              </a:tblGrid>
              <a:tr h="220117">
                <a:tc rowSpan="2"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재무현황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52614"/>
                  </a:ext>
                </a:extLst>
              </a:tr>
              <a:tr h="220117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364975"/>
                  </a:ext>
                </a:extLst>
              </a:tr>
              <a:tr h="236840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본 금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천만원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74407"/>
                  </a:ext>
                </a:extLst>
              </a:tr>
              <a:tr h="236840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 출 액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</a:t>
                      </a:r>
                      <a:r>
                        <a:rPr lang="ko-KR" altLang="en-US" sz="700" kern="0" spc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</a:t>
                      </a: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42882"/>
                  </a:ext>
                </a:extLst>
              </a:tr>
              <a:tr h="236840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265470"/>
                  </a:ext>
                </a:extLst>
              </a:tr>
              <a:tr h="185417">
                <a:tc gridSpan="4"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173151"/>
                  </a:ext>
                </a:extLst>
              </a:tr>
              <a:tr h="220117">
                <a:tc rowSpan="2" gridSpan="3"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4B87CB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포상인증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00097"/>
                  </a:ext>
                </a:extLst>
              </a:tr>
              <a:tr h="220117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4B87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12045"/>
                  </a:ext>
                </a:extLst>
              </a:tr>
              <a:tr h="2574932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4C4C4C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5254" marR="75254" marT="37627" marB="376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유망</a:t>
                      </a: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중소기업인증서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특허증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ISO 9001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강소기업 확인서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 err="1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청년친화강소기업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선정서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신용등급 우수기업 인증서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MAINBIZ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뿌리기업확인서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내화구조인정서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342900" marR="63500" lvl="0" indent="-34290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"/>
                      </a:pPr>
                      <a:r>
                        <a:rPr lang="ko-KR" altLang="en-US" sz="700" kern="0" spc="0" dirty="0" err="1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준불연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EPS</a:t>
                      </a:r>
                      <a:r>
                        <a:rPr lang="ko-KR" altLang="en-US" sz="700" kern="0" spc="0" dirty="0">
                          <a:solidFill>
                            <a:srgbClr val="4C4C4C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판넬 시험성적서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53305" marR="53305" marT="14737" marB="147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8104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9A4138E-C82A-47D6-ACB3-2E086E3D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5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DF4AA-DBB1-4177-A4BC-284F75EE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 latinLnBrk="0"/>
            <a:r>
              <a:rPr lang="ko-KR" altLang="en-US" sz="2700" b="1" dirty="0" err="1"/>
              <a:t>해성판넬</a:t>
            </a:r>
            <a:r>
              <a:rPr lang="ko-KR" altLang="en-US" sz="2700" b="1" dirty="0"/>
              <a:t> 주식회사</a:t>
            </a:r>
            <a:br>
              <a:rPr lang="ko-KR" altLang="en-US" sz="2700" dirty="0"/>
            </a:br>
            <a:r>
              <a:rPr lang="ko-KR" altLang="en-US" sz="2700" b="1" dirty="0"/>
              <a:t>회 사 소 개 서</a:t>
            </a:r>
            <a:br>
              <a:rPr lang="ko-KR" altLang="en-US" sz="2700" dirty="0"/>
            </a:br>
            <a:r>
              <a:rPr lang="en-US" altLang="ko-KR" sz="2700" b="1" dirty="0"/>
              <a:t>C O M P A N Y P R O F I L E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A4138E-C82A-47D6-ACB3-2E086E3D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8748CD-CFAF-4896-BE04-79E33E9804FF}"/>
              </a:ext>
            </a:extLst>
          </p:cNvPr>
          <p:cNvSpPr/>
          <p:nvPr/>
        </p:nvSpPr>
        <p:spPr>
          <a:xfrm>
            <a:off x="562378" y="1825625"/>
            <a:ext cx="5130084" cy="470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60000"/>
              </a:lnSpc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1.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해성 유기물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준불연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EPS</a:t>
            </a:r>
          </a:p>
          <a:p>
            <a:pPr algn="ctr" fontAlgn="base" latinLnBrk="0">
              <a:lnSpc>
                <a:spcPct val="160000"/>
              </a:lnSpc>
            </a:pPr>
            <a:endParaRPr lang="ko-KR" altLang="en-US" sz="16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화재확산을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억제시킵니다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연기 및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우독가스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저감효과가 있습니다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열전도율이 우수아여 에너지 절감 효과가 있습니다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일법적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기준을 충족합니다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친환경 발포제 사용으로 유해물질방출이 적습니다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녹색 건축물 기준에 부합합니다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친환경 발포제 사용으로 유해물질방출이 적습니다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준불연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녹색 건축물 기준에 부합합니다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5C7E8A7-3F48-4410-9707-2117BCDB2B25}"/>
              </a:ext>
            </a:extLst>
          </p:cNvPr>
          <p:cNvSpPr/>
          <p:nvPr/>
        </p:nvSpPr>
        <p:spPr>
          <a:xfrm>
            <a:off x="5937161" y="1906163"/>
            <a:ext cx="5915696" cy="460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indent="-198120" algn="just" fontAlgn="base">
              <a:lnSpc>
                <a:spcPct val="120000"/>
              </a:lnSpc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2.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해성 불연 무기질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그라스울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198120" indent="-198120" algn="just" fontAlgn="base">
              <a:lnSpc>
                <a:spcPct val="120000"/>
              </a:lnSpc>
            </a:pPr>
            <a:endParaRPr lang="en-US" altLang="ko-KR" sz="2400" kern="0" dirty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198120" indent="-198120" algn="just" fontAlgn="base">
              <a:lnSpc>
                <a:spcPct val="120000"/>
              </a:lnSpc>
            </a:pPr>
            <a:endParaRPr lang="ko-KR" altLang="en-US" kern="0" dirty="0">
              <a:solidFill>
                <a:srgbClr val="000000"/>
              </a:solidFill>
              <a:latin typeface="한양신명조"/>
              <a:ea typeface="휴먼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그라스울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화재확산을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억제시킵니다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그라스울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연기 및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우독가스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저감효과가 있습니다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그라스울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열전도율이 우수아여 에너지 절감 효과가 있습니다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그라스울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일법적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기준을 충족합니다 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그라스울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재활용 원료 사용으로 자원보전과 환경보호에 기여합니다</a:t>
            </a:r>
            <a:endParaRPr lang="ko-KR" altLang="en-US" kern="0" dirty="0">
              <a:solidFill>
                <a:srgbClr val="000000"/>
              </a:solidFill>
              <a:latin typeface="한양신명조"/>
            </a:endParaRPr>
          </a:p>
          <a:p>
            <a:pPr marL="198120" indent="-198120" algn="just" fontAlgn="base">
              <a:lnSpc>
                <a:spcPct val="12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휴먼명조"/>
                <a:ea typeface="휴먼명조"/>
              </a:rPr>
              <a:t>·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그라스울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새집증후군 예방 효과가 있으며 실내공기질 유지에 </a:t>
            </a:r>
            <a:r>
              <a:rPr lang="ko-KR" altLang="en-US" kern="0" dirty="0" err="1">
                <a:solidFill>
                  <a:srgbClr val="000000"/>
                </a:solidFill>
                <a:latin typeface="휴먼명조"/>
                <a:ea typeface="휴먼명조"/>
              </a:rPr>
              <a:t>도움이됩니다</a:t>
            </a:r>
            <a:r>
              <a:rPr lang="ko-KR" altLang="en-US" kern="0" dirty="0">
                <a:solidFill>
                  <a:srgbClr val="000000"/>
                </a:solidFill>
                <a:latin typeface="휴먼명조"/>
                <a:ea typeface="휴먼명조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휴먼명조"/>
              <a:ea typeface="휴먼명조"/>
            </a:endParaRPr>
          </a:p>
          <a:p>
            <a:pPr marL="198120" indent="-198120" algn="just" fontAlgn="base">
              <a:lnSpc>
                <a:spcPct val="120000"/>
              </a:lnSpc>
            </a:pPr>
            <a:endParaRPr lang="en-US" altLang="ko-KR" kern="0" dirty="0">
              <a:solidFill>
                <a:srgbClr val="000000"/>
              </a:solidFill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5310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5BB1DD-7CE0-4FD3-A1AC-80AE348D3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건축주</a:t>
            </a:r>
            <a:r>
              <a:rPr lang="ko-KR" altLang="en-US" dirty="0"/>
              <a:t> 추천서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B82F30-BBAC-47C2-9B12-12FCDBF9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75" y="495300"/>
            <a:ext cx="46672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TM02900688[[fn=패싯]]</Template>
  <TotalTime>39</TotalTime>
  <Words>315</Words>
  <Application>Microsoft Office PowerPoint</Application>
  <PresentationFormat>와이드스크린</PresentationFormat>
  <Paragraphs>115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맑은 고딕</vt:lpstr>
      <vt:lpstr>한양신명조</vt:lpstr>
      <vt:lpstr>휴먼명조</vt:lpstr>
      <vt:lpstr>Arial</vt:lpstr>
      <vt:lpstr>Trebuchet MS</vt:lpstr>
      <vt:lpstr>Wingdings</vt:lpstr>
      <vt:lpstr>Wingdings 3</vt:lpstr>
      <vt:lpstr>패싯</vt:lpstr>
      <vt:lpstr>건축자재 추천 심사자료</vt:lpstr>
      <vt:lpstr>목        차</vt:lpstr>
      <vt:lpstr>건축자재 추천 2차 심사자료 제출서 </vt:lpstr>
      <vt:lpstr>건축자재 추천 확약서 </vt:lpstr>
      <vt:lpstr>해성판넬 주식회사 회 사 소 개 서 C O M P A N Y P R O F I L E</vt:lpstr>
      <vt:lpstr>해성판넬 주식회사 회 사 소 개 서 C O M P A N Y P R O F I L E</vt:lpstr>
      <vt:lpstr>해성판넬 주식회사 회 사 소 개 서 C O M P A N Y P R O F I L E</vt:lpstr>
      <vt:lpstr>해성판넬 주식회사 회 사 소 개 서 C O M P A N Y P R O F I L E</vt:lpstr>
      <vt:lpstr>건축주 추천서 </vt:lpstr>
      <vt:lpstr>시공자 평가서 </vt:lpstr>
      <vt:lpstr>물품실적 및 시공사진 </vt:lpstr>
      <vt:lpstr>물품실적 및 시공사진</vt:lpstr>
      <vt:lpstr>물품실적 및 시공사진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건축자재 추천 심사자료</dc:title>
  <dc:creator>USER</dc:creator>
  <cp:lastModifiedBy>USER</cp:lastModifiedBy>
  <cp:revision>6</cp:revision>
  <dcterms:created xsi:type="dcterms:W3CDTF">2026-03-09T06:34:28Z</dcterms:created>
  <dcterms:modified xsi:type="dcterms:W3CDTF">2026-03-09T07:13:55Z</dcterms:modified>
</cp:coreProperties>
</file>