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5" r:id="rId6"/>
    <p:sldId id="286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6" r:id="rId24"/>
    <p:sldId id="279" r:id="rId25"/>
    <p:sldId id="280" r:id="rId26"/>
    <p:sldId id="281" r:id="rId27"/>
    <p:sldId id="282" r:id="rId28"/>
    <p:sldId id="283" r:id="rId29"/>
    <p:sldId id="284" r:id="rId30"/>
  </p:sldIdLst>
  <p:sldSz cx="6858000" cy="9144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 autoAdjust="0"/>
    <p:restoredTop sz="94660"/>
  </p:normalViewPr>
  <p:slideViewPr>
    <p:cSldViewPr>
      <p:cViewPr>
        <p:scale>
          <a:sx n="82" d="100"/>
          <a:sy n="82" d="100"/>
        </p:scale>
        <p:origin x="-3522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77" y="488951"/>
            <a:ext cx="3357563" cy="104013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80ECB-9C82-47EF-A495-CD5D29CFB167}" type="datetimeFigureOut">
              <a:rPr lang="ko-KR" altLang="en-US" smtClean="0"/>
              <a:pPr/>
              <a:t>2017-02-08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E81B-0402-482F-8471-78EC99599F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잡것\사진모음집\회사전경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4" y="6372200"/>
            <a:ext cx="6805914" cy="2687446"/>
          </a:xfrm>
          <a:prstGeom prst="rect">
            <a:avLst/>
          </a:prstGeom>
          <a:noFill/>
        </p:spPr>
      </p:pic>
      <p:sp>
        <p:nvSpPr>
          <p:cNvPr id="6" name="제목 5"/>
          <p:cNvSpPr>
            <a:spLocks noGrp="1"/>
          </p:cNvSpPr>
          <p:nvPr>
            <p:ph type="ctrTitle"/>
          </p:nvPr>
        </p:nvSpPr>
        <p:spPr>
          <a:xfrm>
            <a:off x="476672" y="1115616"/>
            <a:ext cx="5829300" cy="2160240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ko-KR" sz="2800" dirty="0" smtClean="0">
                <a:solidFill>
                  <a:schemeClr val="tx1"/>
                </a:solidFill>
              </a:rPr>
              <a:t>2017</a:t>
            </a:r>
            <a:r>
              <a:rPr lang="ko-KR" altLang="en-US" sz="2800" dirty="0" smtClean="0">
                <a:solidFill>
                  <a:schemeClr val="tx1"/>
                </a:solidFill>
              </a:rPr>
              <a:t>년 대한건축사협회 </a:t>
            </a:r>
            <a:r>
              <a:rPr lang="en-US" altLang="ko-KR" sz="2800" dirty="0" smtClean="0">
                <a:solidFill>
                  <a:schemeClr val="tx1"/>
                </a:solidFill>
              </a:rPr>
              <a:t/>
            </a:r>
            <a:br>
              <a:rPr lang="en-US" altLang="ko-KR" sz="2800" dirty="0" smtClean="0">
                <a:solidFill>
                  <a:schemeClr val="tx1"/>
                </a:solidFill>
              </a:rPr>
            </a:br>
            <a:r>
              <a:rPr lang="ko-KR" altLang="en-US" sz="2800" dirty="0" smtClean="0">
                <a:solidFill>
                  <a:schemeClr val="tx1"/>
                </a:solidFill>
              </a:rPr>
              <a:t>우수자재 추천 신청 품목</a:t>
            </a:r>
            <a:r>
              <a:rPr lang="en-US" altLang="ko-KR" sz="1600" dirty="0" smtClean="0">
                <a:solidFill>
                  <a:schemeClr val="tx1"/>
                </a:solidFill>
              </a:rPr>
              <a:t/>
            </a:r>
            <a:br>
              <a:rPr lang="en-US" altLang="ko-KR" sz="1600" dirty="0" smtClean="0">
                <a:solidFill>
                  <a:schemeClr val="tx1"/>
                </a:solidFill>
              </a:rPr>
            </a:br>
            <a:r>
              <a:rPr lang="en-US" altLang="ko-KR" sz="1800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- </a:t>
            </a:r>
            <a:r>
              <a:rPr lang="ko-KR" altLang="en-US" sz="1800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화강석을 이용한 컬러 석재의 </a:t>
            </a:r>
            <a:r>
              <a:rPr lang="en-US" altLang="ko-KR" sz="1800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/>
            </a:r>
            <a:br>
              <a:rPr lang="en-US" altLang="ko-KR" sz="1800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</a:br>
            <a:r>
              <a:rPr lang="ko-KR" altLang="en-US" sz="1800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>제조기법이 적용된 내외장재 컬러판재</a:t>
            </a:r>
            <a:r>
              <a:rPr lang="en-US" altLang="ko-KR" sz="1800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  <a:t/>
            </a:r>
            <a:br>
              <a:rPr lang="en-US" altLang="ko-KR" sz="1800" dirty="0" smtClean="0">
                <a:solidFill>
                  <a:srgbClr val="FF0000"/>
                </a:solidFill>
                <a:effectLst/>
                <a:latin typeface="+mn-ea"/>
                <a:ea typeface="+mn-ea"/>
              </a:rPr>
            </a:br>
            <a:endParaRPr lang="ko-KR" altLang="en-US" sz="1600" dirty="0">
              <a:solidFill>
                <a:srgbClr val="FF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" name="부제목 6"/>
          <p:cNvSpPr>
            <a:spLocks noGrp="1"/>
          </p:cNvSpPr>
          <p:nvPr>
            <p:ph type="subTitle" idx="1"/>
          </p:nvPr>
        </p:nvSpPr>
        <p:spPr>
          <a:xfrm>
            <a:off x="514350" y="4052515"/>
            <a:ext cx="5829300" cy="1599605"/>
          </a:xfrm>
        </p:spPr>
        <p:txBody>
          <a:bodyPr>
            <a:noAutofit/>
          </a:bodyPr>
          <a:lstStyle/>
          <a:p>
            <a:pPr algn="r"/>
            <a:r>
              <a:rPr lang="ko-KR" altLang="en-US" sz="1800" b="1" dirty="0" smtClean="0">
                <a:solidFill>
                  <a:schemeClr val="tx1"/>
                </a:solidFill>
              </a:rPr>
              <a:t>국내산 자연석 판석 생산업체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r"/>
            <a:r>
              <a:rPr lang="ko-KR" altLang="en-US" sz="1800" b="1" dirty="0" smtClean="0">
                <a:solidFill>
                  <a:schemeClr val="tx1"/>
                </a:solidFill>
              </a:rPr>
              <a:t>건축용 판석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KS,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단체표준인증 업체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r"/>
            <a:r>
              <a:rPr lang="ko-KR" altLang="en-US" sz="1800" b="1" dirty="0" smtClean="0">
                <a:solidFill>
                  <a:schemeClr val="tx1"/>
                </a:solidFill>
              </a:rPr>
              <a:t>경계석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KS,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단체표준인증업체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r"/>
            <a:r>
              <a:rPr lang="ko-KR" altLang="en-US" sz="1800" b="1" dirty="0" smtClean="0">
                <a:solidFill>
                  <a:schemeClr val="tx1"/>
                </a:solidFill>
              </a:rPr>
              <a:t>조형물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조경석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r"/>
            <a:r>
              <a:rPr lang="ko-KR" altLang="en-US" sz="1800" b="1" dirty="0" smtClean="0">
                <a:solidFill>
                  <a:schemeClr val="tx1"/>
                </a:solidFill>
              </a:rPr>
              <a:t>석물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r"/>
            <a:endParaRPr lang="ko-KR" altLang="en-US" sz="1800" b="1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6672" y="1043608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5-2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검사 설비 목록</a:t>
            </a:r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88641" y="1547658"/>
          <a:ext cx="6480718" cy="7272813"/>
        </p:xfrm>
        <a:graphic>
          <a:graphicData uri="http://schemas.openxmlformats.org/drawingml/2006/table">
            <a:tbl>
              <a:tblPr/>
              <a:tblGrid>
                <a:gridCol w="774736"/>
                <a:gridCol w="737431"/>
                <a:gridCol w="980404"/>
                <a:gridCol w="243732"/>
                <a:gridCol w="1152128"/>
                <a:gridCol w="608680"/>
                <a:gridCol w="901332"/>
                <a:gridCol w="653098"/>
                <a:gridCol w="429177"/>
              </a:tblGrid>
              <a:tr h="435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29987" marR="29987" marT="14994" marB="1499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관리번호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검사설비명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용량</a:t>
                      </a: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공칭능력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대수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제 작 사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구입일자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비 고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49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치수측정기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A)</a:t>
                      </a:r>
                    </a:p>
                  </a:txBody>
                  <a:tcPr marL="29987" marR="29987" marT="14994" marB="1499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SJI-A-01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버니어캘리퍼스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1000mm/0.05mm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KOTECH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5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버니어캘리퍼스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300mm/0.05mm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BLUE BIRD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0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SJI-A-02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강제줄자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3.5m/1.0mm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TAJIMA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34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흡수율 및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비중 측정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설비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(B,C,D,E)</a:t>
                      </a:r>
                    </a:p>
                  </a:txBody>
                  <a:tcPr marL="29987" marR="29987" marT="14994" marB="1499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SJI-B-01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건조기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드라이오븐</a:t>
                      </a: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400*400*450mm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태창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0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SJI-C-01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데시게이트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300m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태창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4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SJI-D-01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전기식지시저울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6Kg/0.1g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이노템</a:t>
                      </a: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IB6100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0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SJI-E-01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항온수조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400*300*200mm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태창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압축강도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시험기</a:t>
                      </a: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(F)</a:t>
                      </a:r>
                    </a:p>
                  </a:txBody>
                  <a:tcPr marL="29987" marR="29987" marT="14994" marB="1499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SJI-F-01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압축강도시험기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2000kN/0.2kN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현대정밀산업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3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기타</a:t>
                      </a: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G)</a:t>
                      </a:r>
                    </a:p>
                  </a:txBody>
                  <a:tcPr marL="29987" marR="29987" marT="14994" marB="1499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SJI-G-01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봉상온도계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-20~110℃(1℃)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대광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봉상온도계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0~200℃(1℃)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대광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SJI-G-02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바이메탈온도계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0~150℃(2℃)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DAEWON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바이메탈온도계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0~250℃(5℃)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DAEWON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2011. 04</a:t>
                      </a: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9987" marR="29987" marT="14994" marB="149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632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SJP-709-01(1)</a:t>
                      </a:r>
                    </a:p>
                  </a:txBody>
                  <a:tcPr marL="29987" marR="29987" marT="14994" marB="14994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세진산업주식회사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29987" marR="29987" marT="14994" marB="14994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A</a:t>
                      </a:r>
                      <a:r>
                        <a:rPr lang="en-US" sz="1000" baseline="-25000" dirty="0">
                          <a:solidFill>
                            <a:srgbClr val="000000"/>
                          </a:solidFill>
                          <a:latin typeface="굴림"/>
                        </a:rPr>
                        <a:t>4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(210x297)㎜</a:t>
                      </a:r>
                    </a:p>
                  </a:txBody>
                  <a:tcPr marL="29987" marR="29987" marT="14994" marB="14994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04664" y="611560"/>
            <a:ext cx="33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5. </a:t>
            </a:r>
            <a:r>
              <a:rPr lang="ko-KR" altLang="en-US" dirty="0" smtClean="0"/>
              <a:t>제조 설비 및 검사설비 목록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4664" y="1250340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6-1</a:t>
            </a:r>
            <a:r>
              <a:rPr lang="en-US" altLang="ko-KR" dirty="0" smtClean="0"/>
              <a:t>. </a:t>
            </a:r>
            <a:r>
              <a:rPr lang="ko-KR" altLang="en-US" dirty="0" smtClean="0"/>
              <a:t>제품 소개</a:t>
            </a:r>
            <a:endParaRPr lang="ko-KR" altLang="en-US" dirty="0"/>
          </a:p>
        </p:txBody>
      </p:sp>
      <p:sp>
        <p:nvSpPr>
          <p:cNvPr id="7" name="TextBox 10"/>
          <p:cNvSpPr txBox="1"/>
          <p:nvPr/>
        </p:nvSpPr>
        <p:spPr>
          <a:xfrm>
            <a:off x="44623" y="2523693"/>
            <a:ext cx="6813377" cy="5720715"/>
          </a:xfrm>
          <a:prstGeom prst="roundRect">
            <a:avLst/>
          </a:prstGeom>
          <a:solidFill>
            <a:srgbClr val="FFFFD5"/>
          </a:solidFill>
          <a:ln w="31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dirty="0" smtClean="0">
              <a:latin typeface="+mn-ea"/>
              <a:cs typeface="Arial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en-US" altLang="ko-KR" sz="1600" dirty="0" smtClean="0">
                <a:latin typeface="+mn-ea"/>
                <a:cs typeface="Arial" pitchFamily="34" charset="0"/>
              </a:rPr>
              <a:t>□ </a:t>
            </a:r>
            <a:r>
              <a:rPr kumimoji="0" lang="ko-KR" altLang="en-US" sz="1600" dirty="0" smtClean="0">
                <a:latin typeface="+mn-ea"/>
                <a:cs typeface="Arial" pitchFamily="34" charset="0"/>
              </a:rPr>
              <a:t>화강석을 재단 가공하고 특정 색상을 착색하여 컬러 석재를 </a:t>
            </a:r>
            <a:endParaRPr kumimoji="0" lang="en-US" altLang="ko-KR" sz="1600" dirty="0" smtClean="0">
              <a:latin typeface="+mn-ea"/>
              <a:cs typeface="Arial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600" dirty="0" smtClean="0">
                <a:latin typeface="+mn-ea"/>
                <a:cs typeface="Arial" pitchFamily="34" charset="0"/>
              </a:rPr>
              <a:t>   </a:t>
            </a:r>
            <a:r>
              <a:rPr kumimoji="0" lang="ko-KR" altLang="en-US" sz="1600" dirty="0" smtClean="0">
                <a:latin typeface="+mn-ea"/>
                <a:cs typeface="Arial" pitchFamily="34" charset="0"/>
              </a:rPr>
              <a:t>제작하는 기술</a:t>
            </a:r>
            <a:r>
              <a:rPr kumimoji="0" lang="en-US" altLang="ko-KR" sz="1600" dirty="0" smtClean="0">
                <a:latin typeface="+mn-ea"/>
                <a:cs typeface="Arial" pitchFamily="34" charset="0"/>
              </a:rPr>
              <a:t>.</a:t>
            </a:r>
          </a:p>
          <a:p>
            <a:pPr>
              <a:lnSpc>
                <a:spcPct val="200000"/>
              </a:lnSpc>
              <a:defRPr/>
            </a:pPr>
            <a:r>
              <a:rPr lang="ko-KR" altLang="en-US" sz="1600" dirty="0" smtClean="0">
                <a:latin typeface="+mn-ea"/>
              </a:rPr>
              <a:t>☞ 무기질의 천연 안료를 사용하여 착색 안정성을 도모하고 </a:t>
            </a:r>
            <a:endParaRPr lang="en-US" altLang="ko-KR" sz="1600" dirty="0" smtClean="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600" dirty="0" smtClean="0">
                <a:latin typeface="+mn-ea"/>
              </a:rPr>
              <a:t>   </a:t>
            </a:r>
            <a:r>
              <a:rPr lang="ko-KR" altLang="en-US" sz="1600" dirty="0" smtClean="0">
                <a:latin typeface="+mn-ea"/>
              </a:rPr>
              <a:t>수명을 증대시키며 외관이 미려한 건축자재</a:t>
            </a:r>
            <a:endParaRPr lang="en-US" altLang="ko-KR" sz="1600" dirty="0" smtClean="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600" dirty="0" smtClean="0">
                <a:latin typeface="+mn-ea"/>
              </a:rPr>
              <a:t>☞ </a:t>
            </a:r>
            <a:r>
              <a:rPr lang="ko-KR" altLang="en-US" sz="1600" dirty="0" err="1" smtClean="0">
                <a:latin typeface="+mn-ea"/>
              </a:rPr>
              <a:t>금속염을</a:t>
            </a:r>
            <a:r>
              <a:rPr lang="ko-KR" altLang="en-US" sz="1600" dirty="0" smtClean="0">
                <a:latin typeface="+mn-ea"/>
              </a:rPr>
              <a:t> 이용하여 화강석 내부에 금속산화물 각각의 고유한</a:t>
            </a:r>
            <a:endParaRPr lang="en-US" altLang="ko-KR" sz="1600" dirty="0" smtClean="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600" dirty="0" smtClean="0">
                <a:latin typeface="+mn-ea"/>
              </a:rPr>
              <a:t>    색상을 착색함으로써</a:t>
            </a:r>
            <a:r>
              <a:rPr lang="en-US" altLang="ko-KR" sz="1600" dirty="0" smtClean="0">
                <a:latin typeface="+mn-ea"/>
              </a:rPr>
              <a:t>, </a:t>
            </a:r>
            <a:r>
              <a:rPr lang="ko-KR" altLang="en-US" sz="1600" dirty="0" smtClean="0">
                <a:latin typeface="+mn-ea"/>
              </a:rPr>
              <a:t>친환경적이고 변색이 없는 컬러 화강석</a:t>
            </a:r>
            <a:endParaRPr lang="en-US" altLang="ko-KR" sz="1600" dirty="0" smtClean="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600" dirty="0" smtClean="0">
                <a:latin typeface="+mn-ea"/>
              </a:rPr>
              <a:t>   </a:t>
            </a:r>
            <a:r>
              <a:rPr lang="ko-KR" altLang="en-US" sz="1600" dirty="0" smtClean="0">
                <a:latin typeface="+mn-ea"/>
              </a:rPr>
              <a:t> 판재의 제조기술</a:t>
            </a:r>
            <a:endParaRPr lang="en-US" altLang="ko-KR" sz="1600" dirty="0" smtClean="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600" dirty="0" smtClean="0">
                <a:latin typeface="+mn-ea"/>
              </a:rPr>
              <a:t>☞ 불연성 및 </a:t>
            </a:r>
            <a:r>
              <a:rPr lang="ko-KR" altLang="en-US" sz="1600" dirty="0" err="1" smtClean="0">
                <a:latin typeface="+mn-ea"/>
              </a:rPr>
              <a:t>난연성이</a:t>
            </a:r>
            <a:r>
              <a:rPr lang="ko-KR" altLang="en-US" sz="1600" dirty="0" smtClean="0">
                <a:latin typeface="+mn-ea"/>
              </a:rPr>
              <a:t> 우수한 건축용 내외장재</a:t>
            </a:r>
            <a:r>
              <a:rPr lang="en-US" altLang="ko-KR" sz="1600" dirty="0" smtClean="0">
                <a:latin typeface="+mn-ea"/>
              </a:rPr>
              <a:t>.</a:t>
            </a:r>
          </a:p>
          <a:p>
            <a:pPr>
              <a:lnSpc>
                <a:spcPct val="200000"/>
              </a:lnSpc>
              <a:defRPr/>
            </a:pPr>
            <a:r>
              <a:rPr lang="en-US" altLang="ko-KR" sz="1600" dirty="0" smtClean="0">
                <a:latin typeface="+mn-ea"/>
              </a:rPr>
              <a:t>    (</a:t>
            </a:r>
            <a:r>
              <a:rPr lang="ko-KR" altLang="en-US" sz="1600" dirty="0" smtClean="0">
                <a:latin typeface="+mn-ea"/>
              </a:rPr>
              <a:t>싱크대 상판</a:t>
            </a:r>
            <a:r>
              <a:rPr lang="en-US" altLang="ko-KR" sz="1600" dirty="0" smtClean="0">
                <a:latin typeface="+mn-ea"/>
              </a:rPr>
              <a:t>, </a:t>
            </a:r>
            <a:r>
              <a:rPr lang="ko-KR" altLang="en-US" sz="1600" dirty="0" smtClean="0">
                <a:latin typeface="+mn-ea"/>
              </a:rPr>
              <a:t>가구용 테이블</a:t>
            </a:r>
            <a:r>
              <a:rPr lang="en-US" altLang="ko-KR" sz="1600" dirty="0" smtClean="0">
                <a:latin typeface="+mn-ea"/>
              </a:rPr>
              <a:t>, </a:t>
            </a:r>
            <a:r>
              <a:rPr lang="ko-KR" altLang="en-US" sz="1600" dirty="0" smtClean="0">
                <a:latin typeface="+mn-ea"/>
              </a:rPr>
              <a:t>카운터 테이블 등 다양하게 사용</a:t>
            </a:r>
            <a:endParaRPr lang="en-US" altLang="ko-KR" sz="1600" dirty="0" smtClean="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600" dirty="0" smtClean="0">
                <a:latin typeface="+mn-ea"/>
              </a:rPr>
              <a:t>   </a:t>
            </a:r>
            <a:r>
              <a:rPr lang="ko-KR" altLang="en-US" sz="1600" dirty="0" smtClean="0">
                <a:latin typeface="+mn-ea"/>
              </a:rPr>
              <a:t> 가능한 건축자재</a:t>
            </a:r>
            <a:r>
              <a:rPr lang="en-US" altLang="ko-KR" sz="1600" dirty="0" smtClean="0">
                <a:latin typeface="+mn-ea"/>
              </a:rPr>
              <a:t>)</a:t>
            </a:r>
            <a:endParaRPr lang="en-US" altLang="ko-KR" sz="1600" dirty="0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208" y="1826404"/>
            <a:ext cx="335683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건축용 내외장재 </a:t>
            </a:r>
            <a:r>
              <a:rPr lang="ko-KR" altLang="en-US" dirty="0" smtClean="0">
                <a:solidFill>
                  <a:schemeClr val="bg1"/>
                </a:solidFill>
              </a:rPr>
              <a:t>컬러판재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2656" y="1178332"/>
            <a:ext cx="270874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제품의  핵심기술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6952" y="971600"/>
            <a:ext cx="3744416" cy="817245"/>
          </a:xfrm>
          <a:prstGeom prst="round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FF"/>
                </a:solidFill>
                <a:latin typeface="+mn-ea"/>
              </a:rPr>
              <a:t>“</a:t>
            </a:r>
            <a:r>
              <a:rPr lang="ko-KR" altLang="en-US" sz="1400" b="1" dirty="0" smtClean="0">
                <a:solidFill>
                  <a:srgbClr val="0000FF"/>
                </a:solidFill>
                <a:latin typeface="+mn-ea"/>
              </a:rPr>
              <a:t>특</a:t>
            </a:r>
            <a:r>
              <a:rPr lang="ko-KR" altLang="en-US" sz="1400" b="1" dirty="0">
                <a:solidFill>
                  <a:srgbClr val="0000FF"/>
                </a:solidFill>
                <a:latin typeface="+mn-ea"/>
              </a:rPr>
              <a:t>허</a:t>
            </a:r>
            <a:r>
              <a:rPr lang="ko-KR" altLang="en-US" sz="1400" b="1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400" b="1" dirty="0" smtClean="0">
                <a:solidFill>
                  <a:srgbClr val="0000FF"/>
                </a:solidFill>
                <a:latin typeface="+mn-ea"/>
              </a:rPr>
              <a:t>10-1472438</a:t>
            </a:r>
            <a:r>
              <a:rPr lang="ko-KR" altLang="en-US" sz="1400" b="1" dirty="0" smtClean="0">
                <a:solidFill>
                  <a:srgbClr val="0000FF"/>
                </a:solidFill>
                <a:latin typeface="+mn-ea"/>
              </a:rPr>
              <a:t>호</a:t>
            </a:r>
            <a:r>
              <a:rPr lang="en-US" altLang="ko-KR" sz="1400" b="1" dirty="0" smtClean="0">
                <a:solidFill>
                  <a:srgbClr val="0000FF"/>
                </a:solidFill>
                <a:latin typeface="+mn-ea"/>
              </a:rPr>
              <a:t>” 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FF"/>
                </a:solidFill>
                <a:latin typeface="+mn-ea"/>
              </a:rPr>
              <a:t> [</a:t>
            </a:r>
            <a:r>
              <a:rPr lang="ko-KR" altLang="en-US" sz="1400" b="1" dirty="0" smtClean="0">
                <a:solidFill>
                  <a:srgbClr val="0000FF"/>
                </a:solidFill>
                <a:latin typeface="+mn-ea"/>
              </a:rPr>
              <a:t>화강석을 이용한 컬러 석재의 제조방법</a:t>
            </a:r>
            <a:r>
              <a:rPr lang="en-US" altLang="ko-KR" sz="1400" b="1" dirty="0" smtClean="0">
                <a:solidFill>
                  <a:srgbClr val="0000FF"/>
                </a:solidFill>
                <a:latin typeface="+mn-ea"/>
              </a:rPr>
              <a:t>]</a:t>
            </a:r>
            <a:endParaRPr lang="en-US" altLang="ko-KR" sz="14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648" y="1835696"/>
            <a:ext cx="6408712" cy="962321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dirty="0" smtClean="0">
                <a:latin typeface="+mn-ea"/>
              </a:rPr>
              <a:t>☞ 화강석을 재단 가공하고 특정 색상으로 착색하여 다양한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n-ea"/>
              </a:rPr>
              <a:t>  </a:t>
            </a:r>
            <a:r>
              <a:rPr lang="ko-KR" altLang="en-US" dirty="0" smtClean="0">
                <a:latin typeface="+mn-ea"/>
              </a:rPr>
              <a:t>  색상의 빛깔석</a:t>
            </a:r>
            <a:r>
              <a:rPr lang="en-US" altLang="ko-KR" dirty="0" smtClean="0">
                <a:latin typeface="+mn-ea"/>
              </a:rPr>
              <a:t>(Hue Stone)</a:t>
            </a:r>
            <a:r>
              <a:rPr lang="ko-KR" altLang="en-US" dirty="0" smtClean="0">
                <a:latin typeface="+mn-ea"/>
              </a:rPr>
              <a:t>을 제조하는 기술</a:t>
            </a:r>
            <a:endParaRPr lang="ko-KR" altLang="en-US" dirty="0">
              <a:latin typeface="+mn-ea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76646" y="3265222"/>
            <a:ext cx="6104682" cy="310697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Arial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76646" y="3007251"/>
            <a:ext cx="2792314" cy="389287"/>
          </a:xfrm>
          <a:prstGeom prst="rect">
            <a:avLst/>
          </a:prstGeom>
          <a:solidFill>
            <a:srgbClr val="CC3300">
              <a:alpha val="8392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9pPr>
          </a:lstStyle>
          <a:p>
            <a:pPr eaLnBrk="1" hangingPunct="1"/>
            <a:r>
              <a:rPr lang="en-US" altLang="ko-KR" sz="1800" b="1" dirty="0" smtClean="0">
                <a:solidFill>
                  <a:schemeClr val="bg1"/>
                </a:solidFill>
                <a:latin typeface="+mn-ea"/>
                <a:ea typeface="+mn-ea"/>
              </a:rPr>
              <a:t>[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  <a:ea typeface="+mn-ea"/>
              </a:rPr>
              <a:t>제품의 특장점 </a:t>
            </a:r>
            <a:r>
              <a:rPr lang="en-US" altLang="ko-KR" sz="1800" b="1" dirty="0" smtClean="0">
                <a:solidFill>
                  <a:schemeClr val="bg1"/>
                </a:solidFill>
                <a:latin typeface="+mn-ea"/>
                <a:ea typeface="+mn-ea"/>
              </a:rPr>
              <a:t>]</a:t>
            </a:r>
            <a:endParaRPr lang="ko-KR" altLang="en-US" sz="18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332656" y="3435095"/>
            <a:ext cx="612068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CC3300"/>
              </a:buClr>
              <a:buFont typeface="Wingdings" pitchFamily="2" charset="2"/>
              <a:buChar char="l"/>
            </a:pPr>
            <a:r>
              <a:rPr lang="en-US" altLang="ko-KR" sz="1600" b="1" dirty="0">
                <a:latin typeface="+mn-ea"/>
                <a:ea typeface="+mn-ea"/>
              </a:rPr>
              <a:t> </a:t>
            </a:r>
            <a:r>
              <a:rPr lang="ko-KR" altLang="en-US" sz="1600" b="1" dirty="0" smtClean="0">
                <a:latin typeface="+mn-ea"/>
                <a:ea typeface="+mn-ea"/>
              </a:rPr>
              <a:t>무기질의 천연 안료를 사용함으로써 착색 안정성 도모</a:t>
            </a:r>
            <a:r>
              <a:rPr lang="en-US" altLang="ko-KR" sz="1600" b="1" dirty="0" smtClean="0">
                <a:latin typeface="+mn-ea"/>
                <a:ea typeface="+mn-ea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CC3300"/>
              </a:buClr>
              <a:buFont typeface="Wingdings" pitchFamily="2" charset="2"/>
              <a:buChar char="l"/>
            </a:pPr>
            <a:r>
              <a:rPr lang="en-US" altLang="ko-KR" sz="1600" b="1" dirty="0">
                <a:latin typeface="+mn-ea"/>
                <a:ea typeface="+mn-ea"/>
              </a:rPr>
              <a:t> </a:t>
            </a:r>
            <a:r>
              <a:rPr lang="ko-KR" altLang="en-US" sz="1600" b="1" dirty="0" smtClean="0">
                <a:latin typeface="+mn-ea"/>
                <a:ea typeface="+mn-ea"/>
              </a:rPr>
              <a:t>제품수명증대 </a:t>
            </a:r>
            <a:r>
              <a:rPr lang="en-US" altLang="ko-KR" sz="1600" b="1" dirty="0" smtClean="0">
                <a:latin typeface="+mn-ea"/>
                <a:ea typeface="+mn-ea"/>
              </a:rPr>
              <a:t>/ </a:t>
            </a:r>
            <a:r>
              <a:rPr lang="ko-KR" altLang="en-US" sz="1600" b="1" dirty="0" smtClean="0">
                <a:latin typeface="+mn-ea"/>
                <a:ea typeface="+mn-ea"/>
              </a:rPr>
              <a:t>외관이 미려한 건축자재</a:t>
            </a:r>
            <a:r>
              <a:rPr lang="en-US" altLang="ko-KR" sz="1600" b="1" dirty="0" smtClean="0">
                <a:latin typeface="+mn-ea"/>
                <a:ea typeface="+mn-ea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CC3300"/>
              </a:buClr>
              <a:buFont typeface="Wingdings" pitchFamily="2" charset="2"/>
              <a:buChar char="l"/>
            </a:pPr>
            <a:r>
              <a:rPr lang="en-US" altLang="ko-KR" sz="1600" b="1" dirty="0" smtClean="0">
                <a:latin typeface="+mn-ea"/>
                <a:ea typeface="+mn-ea"/>
              </a:rPr>
              <a:t> </a:t>
            </a:r>
            <a:r>
              <a:rPr lang="ko-KR" altLang="en-US" sz="1600" b="1" dirty="0" err="1" smtClean="0">
                <a:latin typeface="+mn-ea"/>
                <a:ea typeface="+mn-ea"/>
              </a:rPr>
              <a:t>금속염을</a:t>
            </a:r>
            <a:r>
              <a:rPr lang="ko-KR" altLang="en-US" sz="1600" b="1" dirty="0" smtClean="0">
                <a:latin typeface="+mn-ea"/>
                <a:ea typeface="+mn-ea"/>
              </a:rPr>
              <a:t> 이용하여 화강석 내부에 금속산화물 각각의</a:t>
            </a:r>
            <a:endParaRPr lang="en-US" altLang="ko-KR" sz="1600" b="1" dirty="0" smtClean="0"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CC3300"/>
              </a:buClr>
            </a:pPr>
            <a:r>
              <a:rPr lang="en-US" altLang="ko-KR" sz="1600" b="1" dirty="0"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latin typeface="+mn-ea"/>
                <a:ea typeface="+mn-ea"/>
              </a:rPr>
              <a:t> </a:t>
            </a:r>
            <a:r>
              <a:rPr lang="ko-KR" altLang="en-US" sz="1600" b="1" dirty="0" smtClean="0">
                <a:latin typeface="+mn-ea"/>
                <a:ea typeface="+mn-ea"/>
              </a:rPr>
              <a:t> 고유한 색상으로 착색함 </a:t>
            </a:r>
            <a:r>
              <a:rPr lang="en-US" altLang="ko-KR" sz="1600" b="1" dirty="0" smtClean="0">
                <a:latin typeface="+mn-ea"/>
                <a:ea typeface="+mn-ea"/>
              </a:rPr>
              <a:t>/ </a:t>
            </a:r>
            <a:r>
              <a:rPr lang="ko-KR" altLang="en-US" sz="1600" b="1" dirty="0" smtClean="0">
                <a:latin typeface="+mn-ea"/>
                <a:ea typeface="+mn-ea"/>
              </a:rPr>
              <a:t>다양한 색상의 제품생산 가능</a:t>
            </a:r>
            <a:r>
              <a:rPr lang="en-US" altLang="ko-KR" sz="1600" b="1" dirty="0" smtClean="0">
                <a:latin typeface="+mn-ea"/>
                <a:ea typeface="+mn-ea"/>
              </a:rPr>
              <a:t>. 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CC3300"/>
              </a:buClr>
              <a:buFont typeface="Wingdings" pitchFamily="2" charset="2"/>
              <a:buChar char="l"/>
            </a:pPr>
            <a:r>
              <a:rPr lang="en-US" altLang="ko-KR" sz="1600" b="1" dirty="0">
                <a:latin typeface="+mn-ea"/>
                <a:ea typeface="+mn-ea"/>
              </a:rPr>
              <a:t> </a:t>
            </a:r>
            <a:r>
              <a:rPr lang="ko-KR" altLang="en-US" sz="1600" b="1" dirty="0" smtClean="0">
                <a:latin typeface="+mn-ea"/>
                <a:ea typeface="+mn-ea"/>
              </a:rPr>
              <a:t>친환경적이며</a:t>
            </a:r>
            <a:r>
              <a:rPr lang="en-US" altLang="ko-KR" sz="1600" b="1" dirty="0" smtClean="0">
                <a:latin typeface="+mn-ea"/>
                <a:ea typeface="+mn-ea"/>
              </a:rPr>
              <a:t>, </a:t>
            </a:r>
            <a:r>
              <a:rPr lang="ko-KR" altLang="en-US" sz="1600" b="1" dirty="0" smtClean="0">
                <a:latin typeface="+mn-ea"/>
                <a:ea typeface="+mn-ea"/>
              </a:rPr>
              <a:t>변색이 없어 장기간 사용가능</a:t>
            </a:r>
            <a:r>
              <a:rPr lang="en-US" altLang="ko-KR" sz="1600" b="1" dirty="0" smtClean="0">
                <a:latin typeface="+mn-ea"/>
                <a:ea typeface="+mn-ea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rgbClr val="CC3300"/>
              </a:buClr>
              <a:buFont typeface="Wingdings" pitchFamily="2" charset="2"/>
              <a:buChar char="l"/>
            </a:pPr>
            <a:r>
              <a:rPr lang="en-US" altLang="ko-KR" sz="1600" b="1" dirty="0">
                <a:latin typeface="+mn-ea"/>
                <a:ea typeface="+mn-ea"/>
              </a:rPr>
              <a:t> </a:t>
            </a:r>
            <a:r>
              <a:rPr lang="ko-KR" altLang="en-US" sz="1600" b="1" dirty="0" smtClean="0">
                <a:latin typeface="+mn-ea"/>
                <a:ea typeface="+mn-ea"/>
              </a:rPr>
              <a:t>화재 시 유독가스 발생이 없는 안전한 건축자재</a:t>
            </a:r>
            <a:r>
              <a:rPr lang="en-US" altLang="ko-KR" sz="1600" b="1" dirty="0" smtClean="0">
                <a:latin typeface="+mn-ea"/>
                <a:ea typeface="+mn-ea"/>
              </a:rPr>
              <a:t>.</a:t>
            </a:r>
            <a:endParaRPr lang="ko-KR" altLang="en-US" sz="1600" b="1" dirty="0">
              <a:latin typeface="+mn-ea"/>
              <a:ea typeface="+mn-ea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2276872" y="6360244"/>
            <a:ext cx="2016224" cy="2676252"/>
            <a:chOff x="1340768" y="4499992"/>
            <a:chExt cx="2614818" cy="4476452"/>
          </a:xfrm>
        </p:grpSpPr>
        <p:sp>
          <p:nvSpPr>
            <p:cNvPr id="6" name="TextBox 5"/>
            <p:cNvSpPr txBox="1"/>
            <p:nvPr/>
          </p:nvSpPr>
          <p:spPr>
            <a:xfrm>
              <a:off x="1340768" y="4499992"/>
              <a:ext cx="2614818" cy="4476452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smtClean="0">
                <a:solidFill>
                  <a:srgbClr val="0000FF"/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200" b="1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7" name="_x99170832" descr="EMB00000560b996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799" y="5010185"/>
              <a:ext cx="900000" cy="1440000"/>
            </a:xfrm>
            <a:prstGeom prst="rect">
              <a:avLst/>
            </a:prstGeom>
            <a:noFill/>
            <a:ln w="3175"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_x99171632" descr="EMB00000560b998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610" y="7170426"/>
              <a:ext cx="900000" cy="1440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_x31868160" descr="EMB00000560b999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040" y="7170426"/>
              <a:ext cx="900000" cy="1440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1684043" y="4577979"/>
              <a:ext cx="808853" cy="360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Black</a:t>
              </a:r>
              <a:endParaRPr lang="en-US" altLang="ko-KR" sz="11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2898509" y="4577979"/>
              <a:ext cx="808853" cy="3600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Red</a:t>
              </a:r>
              <a:endParaRPr lang="en-US" altLang="ko-KR" sz="11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1684043" y="6567550"/>
              <a:ext cx="808853" cy="530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Dark Brown</a:t>
              </a:r>
              <a:endParaRPr lang="en-US" altLang="ko-KR" sz="11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2898509" y="6567550"/>
              <a:ext cx="808853" cy="530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Light Brown</a:t>
              </a:r>
              <a:endParaRPr lang="en-US" altLang="ko-KR" sz="11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25" name="Picture 2" descr="C:\Users\세진산업\Desktop\음수대-레드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040" y="5061686"/>
              <a:ext cx="863896" cy="1368151"/>
            </a:xfrm>
            <a:prstGeom prst="rect">
              <a:avLst/>
            </a:prstGeom>
            <a:noFill/>
            <a:ln w="38100">
              <a:solidFill>
                <a:srgbClr val="B14503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</p:grpSp>
      <p:sp>
        <p:nvSpPr>
          <p:cNvPr id="27" name="TextBox 26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0026027"/>
              </p:ext>
            </p:extLst>
          </p:nvPr>
        </p:nvGraphicFramePr>
        <p:xfrm>
          <a:off x="116631" y="1620579"/>
          <a:ext cx="6552731" cy="5471701"/>
        </p:xfrm>
        <a:graphic>
          <a:graphicData uri="http://schemas.openxmlformats.org/drawingml/2006/table">
            <a:tbl>
              <a:tblPr/>
              <a:tblGrid>
                <a:gridCol w="1839705"/>
                <a:gridCol w="669074"/>
                <a:gridCol w="780587"/>
                <a:gridCol w="780587"/>
                <a:gridCol w="724832"/>
                <a:gridCol w="724832"/>
                <a:gridCol w="529056"/>
                <a:gridCol w="504058"/>
              </a:tblGrid>
              <a:tr h="40967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 험 항 목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제품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빛깔석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기존제품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728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Black</a:t>
                      </a:r>
                      <a:endParaRPr kumimoji="0" lang="ko-KR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Bark Brown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Light Brown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RED</a:t>
                      </a:r>
                      <a:endParaRPr lang="ko-KR" altLang="en-US" sz="1200" b="1" kern="1200" smtClean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Black</a:t>
                      </a:r>
                      <a:endParaRPr kumimoji="0" lang="ko-KR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RED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72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촉진내후성시험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(500</a:t>
                      </a: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시간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변퇴색 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(Gray Scale)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en-US" altLang="ko-KR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급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en-US" altLang="ko-KR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급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en-US" altLang="ko-KR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급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lang="en-US" altLang="ko-KR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급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 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급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4-5 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급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endParaRPr kumimoji="0" lang="ko-KR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750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촉진내후성시험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(500</a:t>
                      </a: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시간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변색 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ko-KR" sz="1200" b="1" kern="1200" baseline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△E</a:t>
                      </a:r>
                      <a:r>
                        <a:rPr lang="en-US" altLang="ko-KR" sz="1200" b="1" kern="1200" baseline="300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ko-KR" sz="1200" b="1" kern="1200" baseline="-250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ab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0.8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0.7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0.6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0.8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0.8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1.0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24 %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향상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988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촉진내후성시험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(WS,</a:t>
                      </a:r>
                      <a:r>
                        <a:rPr lang="en-US" altLang="ko-KR" sz="1200" b="1" baseline="0" smtClean="0">
                          <a:latin typeface="+mn-ea"/>
                          <a:ea typeface="+mn-ea"/>
                        </a:rPr>
                        <a:t> 0</a:t>
                      </a:r>
                      <a:r>
                        <a:rPr lang="ko-KR" altLang="en-US" sz="1200" b="1" baseline="0" smtClean="0">
                          <a:latin typeface="+mn-ea"/>
                          <a:ea typeface="+mn-ea"/>
                        </a:rPr>
                        <a:t>시간</a:t>
                      </a:r>
                      <a:r>
                        <a:rPr lang="en-US" altLang="ko-KR" sz="1200" b="1" baseline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 전</a:t>
                      </a:r>
                      <a:endParaRPr lang="en-US" altLang="ko-KR" sz="1200" b="1" smtClean="0"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-60</a:t>
                      </a:r>
                      <a:r>
                        <a:rPr lang="en-US" altLang="ko-KR" sz="1200" kern="1200" baseline="300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 경면광택도</a:t>
                      </a:r>
                      <a:endParaRPr lang="en-US" altLang="ko-KR" sz="1200" b="1" smtClean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59.4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79.5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88.4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79.4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1.3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1.4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55 </a:t>
                      </a: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배</a:t>
                      </a:r>
                      <a:endParaRPr kumimoji="0" lang="en-US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향상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988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촉진내후성시험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(WS,</a:t>
                      </a:r>
                      <a:r>
                        <a:rPr lang="en-US" altLang="ko-KR" sz="1200" b="1" baseline="0" smtClean="0">
                          <a:latin typeface="+mn-ea"/>
                          <a:ea typeface="+mn-ea"/>
                        </a:rPr>
                        <a:t> 500</a:t>
                      </a:r>
                      <a:r>
                        <a:rPr lang="ko-KR" altLang="en-US" sz="1200" b="1" baseline="0" smtClean="0">
                          <a:latin typeface="+mn-ea"/>
                          <a:ea typeface="+mn-ea"/>
                        </a:rPr>
                        <a:t>시간</a:t>
                      </a:r>
                      <a:r>
                        <a:rPr lang="en-US" altLang="ko-KR" sz="1200" b="1" baseline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 후</a:t>
                      </a:r>
                      <a:endParaRPr lang="en-US" altLang="ko-KR" sz="1200" b="1" smtClean="0"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-60</a:t>
                      </a:r>
                      <a:r>
                        <a:rPr lang="en-US" altLang="ko-KR" sz="1200" kern="1200" baseline="300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 경면광택도</a:t>
                      </a:r>
                      <a:endParaRPr lang="en-US" altLang="ko-KR" sz="1200" b="1" smtClean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57.6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76.2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86.2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77.4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1.1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1.2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62 </a:t>
                      </a: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배</a:t>
                      </a:r>
                      <a:endParaRPr kumimoji="0" lang="en-US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향상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988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촉진내후성시험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(WS,</a:t>
                      </a:r>
                      <a:r>
                        <a:rPr lang="en-US" altLang="ko-KR" sz="1200" b="1" baseline="0" smtClean="0">
                          <a:latin typeface="+mn-ea"/>
                          <a:ea typeface="+mn-ea"/>
                        </a:rPr>
                        <a:t> 500)</a:t>
                      </a: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 후</a:t>
                      </a:r>
                      <a:endParaRPr lang="en-US" altLang="ko-KR" sz="1200" b="1" smtClean="0"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 광택유지율 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( 60</a:t>
                      </a:r>
                      <a:r>
                        <a:rPr lang="en-US" altLang="ko-KR" sz="1200" kern="1200" baseline="300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altLang="ko-KR" sz="1200" b="1" baseline="0" smtClean="0">
                          <a:latin typeface="+mn-ea"/>
                          <a:ea typeface="+mn-ea"/>
                        </a:rPr>
                        <a:t>)</a:t>
                      </a:r>
                      <a:endParaRPr lang="en-US" altLang="ko-KR" sz="1200" b="1" smtClean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96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81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84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</a:tbl>
          </a:graphicData>
        </a:graphic>
      </p:graphicFrame>
      <p:sp>
        <p:nvSpPr>
          <p:cNvPr id="9" name="AutoShape 39"/>
          <p:cNvSpPr>
            <a:spLocks noChangeArrowheads="1"/>
          </p:cNvSpPr>
          <p:nvPr/>
        </p:nvSpPr>
        <p:spPr bwMode="auto">
          <a:xfrm>
            <a:off x="44624" y="8514005"/>
            <a:ext cx="5616624" cy="3064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ko-KR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* </a:t>
            </a:r>
            <a:r>
              <a:rPr lang="ko-KR" altLang="en-US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시험결과출처 </a:t>
            </a:r>
            <a:r>
              <a:rPr lang="en-US" altLang="ko-KR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: </a:t>
            </a:r>
            <a:r>
              <a:rPr lang="ko-KR" altLang="en-US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한국건설생활환경시험연구원 </a:t>
            </a:r>
            <a:r>
              <a:rPr lang="en-US" altLang="ko-KR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PC15-00458, PC15-00459</a:t>
            </a:r>
            <a:endParaRPr lang="ko-KR" altLang="en-US" sz="1200" b="1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44624" y="7524328"/>
            <a:ext cx="6782568" cy="480107"/>
          </a:xfrm>
          <a:prstGeom prst="bevel">
            <a:avLst>
              <a:gd name="adj" fmla="val 9167"/>
            </a:avLst>
          </a:prstGeom>
          <a:solidFill>
            <a:srgbClr val="0070C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071961" fontAlgn="auto">
              <a:spcAft>
                <a:spcPts val="0"/>
              </a:spcAft>
              <a:defRPr/>
            </a:pP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촉진내후성 </a:t>
            </a:r>
            <a:r>
              <a:rPr lang="en-US" altLang="ko-KR" sz="1600" b="1" dirty="0" smtClean="0">
                <a:solidFill>
                  <a:srgbClr val="FFFFFF"/>
                </a:solidFill>
                <a:latin typeface="+mn-ea"/>
              </a:rPr>
              <a:t>(500</a:t>
            </a: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시간</a:t>
            </a:r>
            <a:r>
              <a:rPr lang="en-US" altLang="ko-KR" sz="1600" b="1" dirty="0" smtClean="0">
                <a:solidFill>
                  <a:srgbClr val="FFFFFF"/>
                </a:solidFill>
                <a:latin typeface="+mn-ea"/>
              </a:rPr>
              <a:t>) </a:t>
            </a: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후 변색</a:t>
            </a:r>
            <a:r>
              <a:rPr lang="en-US" altLang="ko-KR" sz="1600" b="1" dirty="0" smtClean="0">
                <a:solidFill>
                  <a:srgbClr val="FFFFFF"/>
                </a:solidFill>
                <a:latin typeface="+mn-ea"/>
              </a:rPr>
              <a:t>, </a:t>
            </a: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경면광택도</a:t>
            </a:r>
            <a:r>
              <a:rPr lang="en-US" altLang="ko-KR" sz="1600" b="1" dirty="0" smtClean="0">
                <a:solidFill>
                  <a:srgbClr val="FFFFFF"/>
                </a:solidFill>
                <a:latin typeface="+mn-ea"/>
              </a:rPr>
              <a:t>, </a:t>
            </a:r>
            <a:r>
              <a:rPr lang="ko-KR" altLang="en-US" sz="1600" b="1" dirty="0" err="1" smtClean="0">
                <a:solidFill>
                  <a:srgbClr val="FFFFFF"/>
                </a:solidFill>
                <a:latin typeface="+mn-ea"/>
              </a:rPr>
              <a:t>광택유지율</a:t>
            </a: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 매우 우수</a:t>
            </a:r>
            <a:endParaRPr kumimoji="0" lang="ko-KR" altLang="en-US" sz="16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40" y="1115616"/>
            <a:ext cx="648072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성능비교 시험결과 </a:t>
            </a:r>
            <a:r>
              <a:rPr lang="en-US" altLang="ko-KR" b="1" dirty="0" smtClean="0">
                <a:solidFill>
                  <a:schemeClr val="bg1"/>
                </a:solidFill>
              </a:rPr>
              <a:t>1 - </a:t>
            </a:r>
            <a:r>
              <a:rPr lang="ko-KR" altLang="en-US" b="1" dirty="0" smtClean="0">
                <a:solidFill>
                  <a:schemeClr val="bg1"/>
                </a:solidFill>
              </a:rPr>
              <a:t>촉진내후성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sp>
        <p:nvSpPr>
          <p:cNvPr id="7" name="AutoShape 39"/>
          <p:cNvSpPr>
            <a:spLocks noChangeArrowheads="1"/>
          </p:cNvSpPr>
          <p:nvPr/>
        </p:nvSpPr>
        <p:spPr bwMode="auto">
          <a:xfrm>
            <a:off x="44624" y="8532440"/>
            <a:ext cx="6552728" cy="3064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ko-KR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* </a:t>
            </a:r>
            <a:r>
              <a:rPr lang="ko-KR" altLang="en-US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시험결과출처 </a:t>
            </a:r>
            <a:r>
              <a:rPr lang="en-US" altLang="ko-KR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: </a:t>
            </a:r>
            <a:r>
              <a:rPr lang="ko-KR" altLang="en-US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한국건설생활환경시험연구원 </a:t>
            </a:r>
            <a:r>
              <a:rPr lang="en-US" altLang="ko-KR" sz="1200" b="1" dirty="0" smtClean="0">
                <a:latin typeface="바탕" panose="02030600000101010101" pitchFamily="18" charset="-127"/>
                <a:ea typeface="바탕" panose="02030600000101010101" pitchFamily="18" charset="-127"/>
              </a:rPr>
              <a:t>PC15-01657, PC15-01658</a:t>
            </a:r>
            <a:endParaRPr lang="ko-KR" altLang="en-US" sz="1200" b="1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68439739"/>
              </p:ext>
            </p:extLst>
          </p:nvPr>
        </p:nvGraphicFramePr>
        <p:xfrm>
          <a:off x="116633" y="2052626"/>
          <a:ext cx="6624735" cy="4031542"/>
        </p:xfrm>
        <a:graphic>
          <a:graphicData uri="http://schemas.openxmlformats.org/drawingml/2006/table">
            <a:tbl>
              <a:tblPr/>
              <a:tblGrid>
                <a:gridCol w="1747185"/>
                <a:gridCol w="2029281"/>
                <a:gridCol w="1803805"/>
                <a:gridCol w="1044464"/>
              </a:tblGrid>
              <a:tr h="473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 험 항 목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개발제품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빛깔석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기존제품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 고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78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대 중금속</a:t>
                      </a:r>
                      <a:endParaRPr lang="en-US" altLang="ko-KR" sz="1200" b="1" dirty="0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ko-KR" sz="1200" b="1" dirty="0" err="1" smtClean="0">
                          <a:latin typeface="+mn-ea"/>
                          <a:ea typeface="+mn-ea"/>
                        </a:rPr>
                        <a:t>Pb,Cd,Hg,Cr,As,Ba,Se,Sb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불검출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불검출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8839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휨강도</a:t>
                      </a:r>
                      <a:endParaRPr lang="ko-KR" altLang="en-US" sz="1200" b="1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10.5 Mpa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( 10.1 /  10.0 / 11.5 )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11.9 Mpa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( 11.9 / 11. 5 / 12.2 )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1" i="0" u="none" strike="noStrike" kern="1200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86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동결융해저항성</a:t>
                      </a:r>
                      <a:endParaRPr kumimoji="0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( 100 Cycle  </a:t>
                      </a:r>
                      <a:r>
                        <a:rPr kumimoji="0" lang="ko-KR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후 휨강도</a:t>
                      </a: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9.5 Mpa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( 9.7 / 9.4 / 9.5 )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9.4 Mpa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( 9.6 / 9.1 / 9.4 )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9347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침투깊이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10.7 </a:t>
                      </a:r>
                      <a:r>
                        <a:rPr lang="en-US" altLang="ko-KR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mm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( 11 / 10 / 11 )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7.0</a:t>
                      </a:r>
                      <a:r>
                        <a:rPr lang="en-US" altLang="ko-KR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mm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( 7 / 8 / 6 )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</a:tbl>
          </a:graphicData>
        </a:graphic>
      </p:graphicFrame>
      <p:sp>
        <p:nvSpPr>
          <p:cNvPr id="10" name="직사각형 1"/>
          <p:cNvSpPr>
            <a:spLocks noChangeArrowheads="1"/>
          </p:cNvSpPr>
          <p:nvPr/>
        </p:nvSpPr>
        <p:spPr bwMode="auto">
          <a:xfrm>
            <a:off x="1880157" y="2076433"/>
            <a:ext cx="2015828" cy="3970318"/>
          </a:xfrm>
          <a:prstGeom prst="rect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/>
          </a:p>
          <a:p>
            <a:endParaRPr lang="en-US" altLang="ko-KR" smtClean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75432" y="6948264"/>
            <a:ext cx="6782568" cy="943766"/>
          </a:xfrm>
          <a:prstGeom prst="bevel">
            <a:avLst>
              <a:gd name="adj" fmla="val 9167"/>
            </a:avLst>
          </a:prstGeom>
          <a:solidFill>
            <a:srgbClr val="0070C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71961" fontAlgn="auto">
              <a:spcAft>
                <a:spcPts val="0"/>
              </a:spcAft>
              <a:defRPr/>
            </a:pP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중금속 용출이 없어 친환경적이며</a:t>
            </a:r>
            <a:r>
              <a:rPr lang="en-US" altLang="ko-KR" sz="1600" b="1" dirty="0" smtClean="0">
                <a:solidFill>
                  <a:srgbClr val="FFFFFF"/>
                </a:solidFill>
                <a:latin typeface="+mn-ea"/>
              </a:rPr>
              <a:t>, </a:t>
            </a: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동결융해저항성 우수</a:t>
            </a:r>
            <a:r>
              <a:rPr lang="en-US" altLang="ko-KR" sz="1600" b="1" dirty="0" smtClean="0">
                <a:solidFill>
                  <a:srgbClr val="FFFFFF"/>
                </a:solidFill>
                <a:latin typeface="+mn-ea"/>
              </a:rPr>
              <a:t>,</a:t>
            </a:r>
          </a:p>
          <a:p>
            <a:pPr algn="ctr" defTabSz="1071961" fontAlgn="auto">
              <a:spcAft>
                <a:spcPts val="0"/>
              </a:spcAft>
              <a:defRPr/>
            </a:pPr>
            <a:r>
              <a:rPr lang="en-US" altLang="ko-KR" sz="1600" b="1" dirty="0" smtClean="0">
                <a:solidFill>
                  <a:srgbClr val="FFFFFF"/>
                </a:solidFill>
                <a:latin typeface="+mn-ea"/>
              </a:rPr>
              <a:t> </a:t>
            </a: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침투 깊이가 </a:t>
            </a:r>
            <a:r>
              <a:rPr lang="en-US" altLang="ko-KR" sz="1600" b="1" dirty="0" smtClean="0">
                <a:solidFill>
                  <a:srgbClr val="FFFFFF"/>
                </a:solidFill>
                <a:latin typeface="+mn-ea"/>
              </a:rPr>
              <a:t>53% </a:t>
            </a:r>
            <a:r>
              <a:rPr lang="ko-KR" altLang="en-US" sz="1600" b="1" dirty="0" smtClean="0">
                <a:solidFill>
                  <a:srgbClr val="FFFFFF"/>
                </a:solidFill>
                <a:latin typeface="+mn-ea"/>
              </a:rPr>
              <a:t>향상 </a:t>
            </a:r>
            <a:endParaRPr kumimoji="0" lang="ko-KR" altLang="en-US" sz="16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640" y="1115616"/>
            <a:ext cx="655272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성능비교 시험결과 </a:t>
            </a:r>
            <a:r>
              <a:rPr lang="en-US" altLang="ko-KR" b="1" dirty="0" smtClean="0">
                <a:solidFill>
                  <a:schemeClr val="bg1"/>
                </a:solidFill>
              </a:rPr>
              <a:t>2 – </a:t>
            </a:r>
            <a:r>
              <a:rPr lang="ko-KR" altLang="en-US" b="1" dirty="0" err="1" smtClean="0">
                <a:solidFill>
                  <a:schemeClr val="bg1"/>
                </a:solidFill>
              </a:rPr>
              <a:t>친환경성</a:t>
            </a:r>
            <a:r>
              <a:rPr lang="ko-KR" altLang="en-US" b="1" dirty="0" smtClean="0">
                <a:solidFill>
                  <a:schemeClr val="bg1"/>
                </a:solidFill>
              </a:rPr>
              <a:t> 및 동결융해저항성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3" y="4355976"/>
            <a:ext cx="3024336" cy="47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88640" y="4689856"/>
            <a:ext cx="3456384" cy="2952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0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69590" y="4713664"/>
            <a:ext cx="3475434" cy="26776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v"/>
              <a:defRPr/>
            </a:pPr>
            <a:r>
              <a:rPr lang="ko-KR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유해한 석면이 포함되지 않은 </a:t>
            </a:r>
            <a:endParaRPr lang="en-US" altLang="ko-KR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342900" indent="-342900">
              <a:lnSpc>
                <a:spcPct val="200000"/>
              </a:lnSpc>
              <a:buClr>
                <a:srgbClr val="CC0000"/>
              </a:buClr>
              <a:defRPr/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     </a:t>
            </a:r>
            <a:r>
              <a:rPr lang="ko-KR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안전한 건축자재</a:t>
            </a:r>
            <a:endParaRPr lang="en-US" altLang="ko-KR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342900" indent="-34290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v"/>
              <a:defRPr/>
            </a:pPr>
            <a:r>
              <a:rPr lang="ko-KR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압축강도</a:t>
            </a: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, </a:t>
            </a:r>
            <a:r>
              <a:rPr lang="ko-KR" altLang="en-US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휨강도가</a:t>
            </a:r>
            <a:r>
              <a:rPr lang="ko-KR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높아 구조적 </a:t>
            </a:r>
            <a:endParaRPr lang="en-US" altLang="ko-KR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342900" indent="-342900">
              <a:lnSpc>
                <a:spcPct val="200000"/>
              </a:lnSpc>
              <a:buClr>
                <a:srgbClr val="CC0000"/>
              </a:buClr>
              <a:defRPr/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     </a:t>
            </a:r>
            <a:r>
              <a:rPr lang="ko-KR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안정성 도모</a:t>
            </a:r>
            <a:endParaRPr lang="en-US" altLang="ko-KR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342900" indent="-34290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v"/>
              <a:defRPr/>
            </a:pPr>
            <a:r>
              <a:rPr lang="ko-KR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흡수율이 매우 낮아 </a:t>
            </a:r>
            <a:endParaRPr lang="en-US" altLang="ko-KR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342900" indent="-342900">
              <a:lnSpc>
                <a:spcPct val="200000"/>
              </a:lnSpc>
              <a:buClr>
                <a:srgbClr val="CC0000"/>
              </a:buClr>
              <a:defRPr/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     </a:t>
            </a:r>
            <a:r>
              <a:rPr lang="ko-KR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동결융해저항성 등 온도저항성 우수</a:t>
            </a:r>
            <a:endParaRPr lang="en-US" altLang="ko-KR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8537" y="4716016"/>
            <a:ext cx="3528392" cy="295232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88640" y="1763688"/>
            <a:ext cx="6358994" cy="246796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548680" y="1763688"/>
            <a:ext cx="5524354" cy="24761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71450" indent="-17145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Ø"/>
              <a:defRPr/>
            </a:pP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석면함유여부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: 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석면 불검출</a:t>
            </a:r>
            <a:endParaRPr lang="en-US" altLang="ko-KR" sz="1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171450" indent="-17145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Ø"/>
              <a:defRPr/>
            </a:pP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휨    강    도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: 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11 </a:t>
            </a:r>
            <a:r>
              <a:rPr lang="en-US" altLang="ko-KR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Mpa</a:t>
            </a:r>
            <a:endParaRPr lang="en-US" altLang="ko-KR" sz="1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171450" indent="-17145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ko-KR" altLang="en-US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압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 축  강  도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: 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105 </a:t>
            </a:r>
            <a:r>
              <a:rPr lang="en-US" altLang="ko-KR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Mpa</a:t>
            </a:r>
            <a:endParaRPr lang="en-US" altLang="ko-KR" sz="1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171450" indent="-17145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ko-KR" altLang="en-US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흡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    수    율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: 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0.2 %</a:t>
            </a:r>
          </a:p>
          <a:p>
            <a:pPr marL="171450" indent="-17145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비            중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: 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2.61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8640" y="1115616"/>
            <a:ext cx="640871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성능비교 시험결과 </a:t>
            </a:r>
            <a:r>
              <a:rPr lang="en-US" altLang="ko-KR" b="1" dirty="0" smtClean="0">
                <a:solidFill>
                  <a:schemeClr val="bg1"/>
                </a:solidFill>
              </a:rPr>
              <a:t>3 - </a:t>
            </a:r>
            <a:r>
              <a:rPr lang="ko-KR" altLang="en-US" b="1" dirty="0" smtClean="0">
                <a:solidFill>
                  <a:schemeClr val="bg1"/>
                </a:solidFill>
              </a:rPr>
              <a:t>기본물성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259633"/>
            <a:ext cx="3024336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8640" y="1034316"/>
            <a:ext cx="648072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성능비교 시험결과 </a:t>
            </a:r>
            <a:r>
              <a:rPr lang="en-US" altLang="ko-KR" b="1" dirty="0" smtClean="0">
                <a:solidFill>
                  <a:schemeClr val="bg1"/>
                </a:solidFill>
              </a:rPr>
              <a:t>4 - </a:t>
            </a:r>
            <a:r>
              <a:rPr lang="ko-KR" altLang="en-US" b="1" dirty="0" err="1" smtClean="0">
                <a:solidFill>
                  <a:schemeClr val="bg1"/>
                </a:solidFill>
              </a:rPr>
              <a:t>불연성능</a:t>
            </a:r>
            <a:r>
              <a:rPr lang="ko-KR" altLang="en-US" b="1" dirty="0" smtClean="0">
                <a:solidFill>
                  <a:schemeClr val="bg1"/>
                </a:solidFill>
              </a:rPr>
              <a:t> 평가결과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80487161"/>
              </p:ext>
            </p:extLst>
          </p:nvPr>
        </p:nvGraphicFramePr>
        <p:xfrm>
          <a:off x="3212976" y="1475655"/>
          <a:ext cx="3573017" cy="2612096"/>
        </p:xfrm>
        <a:graphic>
          <a:graphicData uri="http://schemas.openxmlformats.org/drawingml/2006/table">
            <a:tbl>
              <a:tblPr/>
              <a:tblGrid>
                <a:gridCol w="533310"/>
                <a:gridCol w="906850"/>
                <a:gridCol w="432048"/>
                <a:gridCol w="432048"/>
                <a:gridCol w="360040"/>
                <a:gridCol w="908721"/>
              </a:tblGrid>
              <a:tr h="2943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 험 항 목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개발제품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빛깔석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기준치</a:t>
                      </a:r>
                      <a:endParaRPr lang="ko-KR" altLang="en-US" sz="1200" b="1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1583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불연성 </a:t>
                      </a:r>
                      <a:endParaRPr lang="en-US" altLang="ko-KR" sz="1200" b="1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시험</a:t>
                      </a:r>
                      <a:endParaRPr lang="ko-KR" altLang="en-US" sz="1200" b="1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질량감소율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0.2 %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0.2 %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0.1 %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 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이하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3125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ko-KR" altLang="en-US" sz="1200" b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최고온도와 최종</a:t>
                      </a:r>
                      <a:endParaRPr lang="en-US" altLang="ko-KR" sz="1200" b="1" dirty="0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평형온도의 차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0.7 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0.7 </a:t>
                      </a: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0.7 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을 </a:t>
                      </a:r>
                      <a:endParaRPr lang="en-US" altLang="ko-KR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초과하지 않을것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80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가스유해성시험</a:t>
                      </a:r>
                      <a:endParaRPr lang="en-US" altLang="ko-KR" sz="1200" b="1" dirty="0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( 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행동정지시간 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13:51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14:14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9:00 </a:t>
                      </a: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이상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72008" y="8388424"/>
            <a:ext cx="6669360" cy="720080"/>
          </a:xfrm>
          <a:prstGeom prst="bevel">
            <a:avLst>
              <a:gd name="adj" fmla="val 9167"/>
            </a:avLst>
          </a:prstGeom>
          <a:solidFill>
            <a:srgbClr val="0070C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07196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ko-KR" altLang="en-US" b="1" dirty="0" smtClean="0">
                <a:solidFill>
                  <a:srgbClr val="FFFFFF"/>
                </a:solidFill>
                <a:latin typeface="+mn-ea"/>
              </a:rPr>
              <a:t>국토 </a:t>
            </a:r>
            <a:r>
              <a:rPr lang="ko-KR" altLang="en-US" b="1" dirty="0" err="1" smtClean="0">
                <a:solidFill>
                  <a:srgbClr val="FFFFFF"/>
                </a:solidFill>
                <a:latin typeface="+mn-ea"/>
              </a:rPr>
              <a:t>해양부</a:t>
            </a:r>
            <a:r>
              <a:rPr lang="ko-KR" altLang="en-US" b="1" dirty="0" smtClean="0">
                <a:solidFill>
                  <a:srgbClr val="FFFFFF"/>
                </a:solidFill>
                <a:latin typeface="+mn-ea"/>
              </a:rPr>
              <a:t> 고시 </a:t>
            </a:r>
            <a:endParaRPr lang="en-US" altLang="ko-KR" b="1" dirty="0" smtClean="0">
              <a:solidFill>
                <a:srgbClr val="FFFFFF"/>
              </a:solidFill>
              <a:latin typeface="+mn-ea"/>
            </a:endParaRPr>
          </a:p>
          <a:p>
            <a:pPr algn="ctr" defTabSz="107196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ko-KR" altLang="en-US" b="1" dirty="0" smtClean="0">
                <a:solidFill>
                  <a:srgbClr val="FFFFFF"/>
                </a:solidFill>
                <a:latin typeface="+mn-ea"/>
              </a:rPr>
              <a:t>제</a:t>
            </a:r>
            <a:r>
              <a:rPr lang="en-US" altLang="ko-KR" b="1" dirty="0" smtClean="0">
                <a:solidFill>
                  <a:srgbClr val="FFFFFF"/>
                </a:solidFill>
                <a:latin typeface="+mn-ea"/>
              </a:rPr>
              <a:t>2012-624</a:t>
            </a:r>
            <a:r>
              <a:rPr lang="ko-KR" altLang="en-US" b="1" dirty="0" smtClean="0">
                <a:solidFill>
                  <a:srgbClr val="FFFFFF"/>
                </a:solidFill>
                <a:latin typeface="+mn-ea"/>
              </a:rPr>
              <a:t>호 불연 재료 및 </a:t>
            </a:r>
            <a:r>
              <a:rPr lang="ko-KR" altLang="en-US" b="1" dirty="0" err="1" smtClean="0">
                <a:solidFill>
                  <a:srgbClr val="FFFFFF"/>
                </a:solidFill>
                <a:latin typeface="+mn-ea"/>
              </a:rPr>
              <a:t>난연</a:t>
            </a:r>
            <a:r>
              <a:rPr lang="ko-KR" altLang="en-US" b="1" dirty="0" smtClean="0">
                <a:solidFill>
                  <a:srgbClr val="FFFFFF"/>
                </a:solidFill>
                <a:latin typeface="+mn-ea"/>
              </a:rPr>
              <a:t> 재료의 기준에 적합함</a:t>
            </a:r>
            <a:r>
              <a:rPr lang="en-US" altLang="ko-KR" b="1" dirty="0" smtClean="0">
                <a:solidFill>
                  <a:srgbClr val="FFFFFF"/>
                </a:solidFill>
                <a:latin typeface="+mn-ea"/>
              </a:rPr>
              <a:t>.</a:t>
            </a:r>
            <a:endParaRPr kumimoji="0" lang="ko-KR" altLang="en-US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3100548"/>
              </p:ext>
            </p:extLst>
          </p:nvPr>
        </p:nvGraphicFramePr>
        <p:xfrm>
          <a:off x="3068959" y="4701197"/>
          <a:ext cx="3672408" cy="3647282"/>
        </p:xfrm>
        <a:graphic>
          <a:graphicData uri="http://schemas.openxmlformats.org/drawingml/2006/table">
            <a:tbl>
              <a:tblPr/>
              <a:tblGrid>
                <a:gridCol w="473906"/>
                <a:gridCol w="1313671"/>
                <a:gridCol w="399813"/>
                <a:gridCol w="456929"/>
                <a:gridCol w="399813"/>
                <a:gridCol w="628276"/>
              </a:tblGrid>
              <a:tr h="3174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 험 항 목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개발제품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빛깔석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기준치</a:t>
                      </a:r>
                      <a:endParaRPr lang="ko-KR" altLang="en-US" sz="1200" b="1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1216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열</a:t>
                      </a:r>
                      <a:endParaRPr lang="en-US" altLang="ko-KR" sz="1200" b="1" dirty="0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방출 </a:t>
                      </a:r>
                      <a:endParaRPr lang="en-US" altLang="ko-KR" sz="1200" b="1" dirty="0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시험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err="1" smtClean="0">
                          <a:latin typeface="+mn-ea"/>
                          <a:ea typeface="+mn-ea"/>
                        </a:rPr>
                        <a:t>총방출열량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(MJ/</a:t>
                      </a: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0.5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0.2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0.6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 </a:t>
                      </a:r>
                      <a:r>
                        <a:rPr lang="en-US" altLang="ko-KR" sz="1200" b="1" smtClean="0">
                          <a:latin typeface="+mn-ea"/>
                          <a:ea typeface="+mn-ea"/>
                        </a:rPr>
                        <a:t>MJ/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endParaRPr lang="en-US" altLang="ko-KR" sz="1200" b="1" kern="120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이하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7897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ko-KR" altLang="en-US" sz="1200" b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err="1" smtClean="0">
                          <a:latin typeface="+mn-ea"/>
                          <a:ea typeface="+mn-ea"/>
                        </a:rPr>
                        <a:t>열방출률이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 연속으로 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200kW/</a:t>
                      </a: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r>
                        <a:rPr lang="ko-KR" altLang="en-US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를</a:t>
                      </a: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초과하는 시간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 s 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이하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05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err="1" smtClean="0">
                          <a:latin typeface="+mn-ea"/>
                          <a:ea typeface="+mn-ea"/>
                        </a:rPr>
                        <a:t>시험체를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 관통하는 방화상 유해한 </a:t>
                      </a:r>
                      <a:endParaRPr lang="en-US" altLang="ko-KR" sz="1200" b="1" dirty="0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균열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구멍 및 용융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dirty="0" err="1" smtClean="0">
                          <a:latin typeface="+mn-ea"/>
                          <a:ea typeface="+mn-ea"/>
                        </a:rPr>
                        <a:t>심재의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 전부용융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소멸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등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없음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없음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없음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없을것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819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가스유해성시험</a:t>
                      </a:r>
                      <a:endParaRPr lang="en-US" altLang="ko-KR" sz="1200" b="1" dirty="0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( 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행동정지시간 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12:45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11:17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endParaRPr lang="ko-KR" altLang="en-US" sz="1200" b="1" kern="120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9:00 </a:t>
                      </a: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이상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9" name="그룹 28"/>
          <p:cNvGrpSpPr/>
          <p:nvPr/>
        </p:nvGrpSpPr>
        <p:grpSpPr>
          <a:xfrm>
            <a:off x="116632" y="4239180"/>
            <a:ext cx="6552727" cy="4149244"/>
            <a:chOff x="116633" y="5004048"/>
            <a:chExt cx="6552727" cy="4149244"/>
          </a:xfrm>
        </p:grpSpPr>
        <p:sp>
          <p:nvSpPr>
            <p:cNvPr id="19" name="TextBox 18"/>
            <p:cNvSpPr txBox="1"/>
            <p:nvPr/>
          </p:nvSpPr>
          <p:spPr>
            <a:xfrm>
              <a:off x="188640" y="5004048"/>
              <a:ext cx="648072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</a:rPr>
                <a:t>성능비교 시험결과 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5 - </a:t>
              </a:r>
              <a:r>
                <a:rPr lang="ko-KR" altLang="en-US" b="1" dirty="0" err="1" smtClean="0">
                  <a:solidFill>
                    <a:schemeClr val="bg1"/>
                  </a:solidFill>
                </a:rPr>
                <a:t>난연성능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 평가결과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33" y="5445129"/>
              <a:ext cx="2952327" cy="370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200" y="7537367"/>
              <a:ext cx="9525" cy="9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8640" y="1115616"/>
            <a:ext cx="655272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성능비교 시험결과 </a:t>
            </a:r>
            <a:r>
              <a:rPr lang="en-US" altLang="ko-KR" b="1" dirty="0" smtClean="0">
                <a:solidFill>
                  <a:schemeClr val="bg1"/>
                </a:solidFill>
              </a:rPr>
              <a:t>6 - </a:t>
            </a:r>
            <a:r>
              <a:rPr lang="ko-KR" altLang="en-US" b="1" dirty="0" smtClean="0">
                <a:solidFill>
                  <a:schemeClr val="bg1"/>
                </a:solidFill>
              </a:rPr>
              <a:t>경도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8466200"/>
              </p:ext>
            </p:extLst>
          </p:nvPr>
        </p:nvGraphicFramePr>
        <p:xfrm>
          <a:off x="3811777" y="2006700"/>
          <a:ext cx="2929591" cy="2110108"/>
        </p:xfrm>
        <a:graphic>
          <a:graphicData uri="http://schemas.openxmlformats.org/drawingml/2006/table">
            <a:tbl>
              <a:tblPr/>
              <a:tblGrid>
                <a:gridCol w="1243751"/>
                <a:gridCol w="1002392"/>
                <a:gridCol w="683448"/>
              </a:tblGrid>
              <a:tr h="557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 험 항 목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개발제품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빛깔석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기존제품</a:t>
                      </a:r>
                      <a:endParaRPr lang="ko-KR" altLang="en-US" sz="1200" b="1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smtClean="0">
                          <a:latin typeface="+mn-ea"/>
                          <a:ea typeface="+mn-ea"/>
                        </a:rPr>
                        <a:t>연필경도</a:t>
                      </a:r>
                      <a:endParaRPr lang="ko-KR" altLang="en-US" sz="1200" b="1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9H 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이상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9H </a:t>
                      </a:r>
                      <a:r>
                        <a:rPr lang="ko-KR" altLang="en-US" sz="1200" b="1" kern="12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이상</a:t>
                      </a: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758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err="1" smtClean="0">
                          <a:latin typeface="+mn-ea"/>
                          <a:ea typeface="+mn-ea"/>
                        </a:rPr>
                        <a:t>내오염성</a:t>
                      </a:r>
                      <a:endParaRPr lang="en-US" altLang="ko-KR" sz="1200" b="1" dirty="0" smtClean="0"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유성매직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200" b="1" dirty="0" err="1" smtClean="0">
                          <a:latin typeface="+mn-ea"/>
                          <a:ea typeface="+mn-ea"/>
                        </a:rPr>
                        <a:t>색차</a:t>
                      </a:r>
                      <a:r>
                        <a:rPr lang="ko-KR" altLang="en-US" sz="12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ko-KR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△E</a:t>
                      </a:r>
                      <a:r>
                        <a:rPr lang="en-US" altLang="ko-KR" sz="12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ko-KR" sz="1200" b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ab</a:t>
                      </a:r>
                      <a:r>
                        <a:rPr lang="en-US" altLang="ko-KR" sz="12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0.749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5.953</a:t>
                      </a:r>
                      <a:endParaRPr lang="ko-KR" altLang="en-US" sz="1200" b="1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2" marB="179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직사각형 1"/>
          <p:cNvSpPr>
            <a:spLocks noChangeArrowheads="1"/>
          </p:cNvSpPr>
          <p:nvPr/>
        </p:nvSpPr>
        <p:spPr bwMode="auto">
          <a:xfrm>
            <a:off x="5074674" y="2041210"/>
            <a:ext cx="987092" cy="2037244"/>
          </a:xfrm>
          <a:prstGeom prst="rect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  <a:p>
            <a:endParaRPr lang="en-US" altLang="ko-KR"/>
          </a:p>
          <a:p>
            <a:endParaRPr lang="en-US" altLang="ko-KR" smtClean="0"/>
          </a:p>
        </p:txBody>
      </p:sp>
      <p:sp>
        <p:nvSpPr>
          <p:cNvPr id="14" name="직사각형 13"/>
          <p:cNvSpPr/>
          <p:nvPr/>
        </p:nvSpPr>
        <p:spPr>
          <a:xfrm>
            <a:off x="620688" y="6957212"/>
            <a:ext cx="5904655" cy="2016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000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20688" y="6948264"/>
            <a:ext cx="5904656" cy="20621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71450" indent="-17145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Ø"/>
              <a:defRPr/>
            </a:pP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표면경도가 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9H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이상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(9H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에서 스크레치 </a:t>
            </a:r>
            <a:r>
              <a:rPr lang="ko-KR" altLang="en-US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발생없음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)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으로 </a:t>
            </a:r>
            <a:endParaRPr lang="en-US" altLang="ko-KR" sz="1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 marL="171450" indent="-171450">
              <a:lnSpc>
                <a:spcPct val="200000"/>
              </a:lnSpc>
              <a:buClr>
                <a:srgbClr val="CC0000"/>
              </a:buClr>
              <a:defRPr/>
            </a:pP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  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스크래치에 매우 강해 장기간 사용해도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광택유지 및 내구성 우수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.</a:t>
            </a:r>
          </a:p>
          <a:p>
            <a:pPr marL="171450" indent="-171450">
              <a:lnSpc>
                <a:spcPct val="200000"/>
              </a:lnSpc>
              <a:buClr>
                <a:srgbClr val="CC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ko-K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</a:t>
            </a:r>
            <a:r>
              <a:rPr lang="ko-KR" altLang="en-US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내오염성이</a:t>
            </a:r>
            <a:r>
              <a:rPr lang="ko-KR" altLang="en-US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 매우 우수하여 초기의 색상을 장기간 유지</a:t>
            </a:r>
            <a:r>
              <a:rPr lang="en-US" altLang="ko-K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567483"/>
            <a:ext cx="3672408" cy="517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8640" y="1115616"/>
            <a:ext cx="655272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품질 검증 </a:t>
            </a:r>
            <a:r>
              <a:rPr lang="en-US" altLang="ko-KR" b="1" dirty="0" smtClean="0">
                <a:solidFill>
                  <a:schemeClr val="bg1"/>
                </a:solidFill>
              </a:rPr>
              <a:t>- </a:t>
            </a:r>
            <a:r>
              <a:rPr lang="ko-KR" altLang="en-US" b="1" dirty="0" smtClean="0">
                <a:solidFill>
                  <a:schemeClr val="bg1"/>
                </a:solidFill>
              </a:rPr>
              <a:t>성능인증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619672"/>
            <a:ext cx="3312368" cy="432048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58408" y="1547664"/>
            <a:ext cx="31829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Font typeface="Wingdings" pitchFamily="2" charset="2"/>
              <a:buBlip>
                <a:blip r:embed="rId4"/>
              </a:buBlip>
            </a:pPr>
            <a:r>
              <a:rPr lang="en-US" altLang="ko-KR" sz="1800" b="1" dirty="0">
                <a:latin typeface="+mn-ea"/>
              </a:rPr>
              <a:t> </a:t>
            </a:r>
            <a:r>
              <a:rPr lang="ko-KR" altLang="en-US" sz="1800" b="1" dirty="0" smtClean="0">
                <a:latin typeface="+mn-ea"/>
              </a:rPr>
              <a:t>주요내</a:t>
            </a:r>
            <a:r>
              <a:rPr lang="ko-KR" altLang="en-US" sz="1800" b="1" dirty="0">
                <a:latin typeface="+mn-ea"/>
              </a:rPr>
              <a:t>용</a:t>
            </a:r>
          </a:p>
        </p:txBody>
      </p:sp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3573016" y="1979712"/>
            <a:ext cx="3212976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975" indent="-180975"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r>
              <a:rPr lang="ko-KR" altLang="en-US" sz="1600" b="1" dirty="0" smtClean="0">
                <a:latin typeface="+mn-ea"/>
              </a:rPr>
              <a:t>화강석을 재단 가공하고 특정 색상으로 착색하여 다양한 색상의 빛깔석</a:t>
            </a:r>
            <a:r>
              <a:rPr lang="en-US" altLang="ko-KR" sz="1600" b="1" dirty="0" smtClean="0">
                <a:latin typeface="+mn-ea"/>
              </a:rPr>
              <a:t>(Hue Stone)</a:t>
            </a:r>
            <a:r>
              <a:rPr lang="ko-KR" altLang="en-US" sz="1600" b="1" dirty="0" smtClean="0">
                <a:latin typeface="+mn-ea"/>
              </a:rPr>
              <a:t>을 제조하는 기술</a:t>
            </a:r>
            <a:endParaRPr lang="ko-KR" altLang="en-US" sz="1600" b="1" dirty="0">
              <a:latin typeface="+mn-ea"/>
            </a:endParaRPr>
          </a:p>
          <a:p>
            <a:pPr marL="180975" indent="-180975"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endParaRPr lang="ko-KR" altLang="en-US" sz="1600" b="1" dirty="0">
              <a:latin typeface="+mn-ea"/>
            </a:endParaRPr>
          </a:p>
          <a:p>
            <a:pPr marL="180975" indent="-180975"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r>
              <a:rPr lang="ko-KR" altLang="en-US" sz="1600" b="1" dirty="0" smtClean="0">
                <a:latin typeface="+mn-ea"/>
              </a:rPr>
              <a:t>무기질의 천연 안료를 사용함으로써 착색 안정성 도모</a:t>
            </a:r>
            <a:endParaRPr lang="en-US" altLang="ko-KR" sz="1600" b="1" dirty="0" smtClean="0">
              <a:latin typeface="+mn-ea"/>
            </a:endParaRPr>
          </a:p>
          <a:p>
            <a:pPr marL="180975" indent="-180975"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endParaRPr lang="en-US" altLang="ko-KR" sz="1600" b="1" dirty="0">
              <a:latin typeface="+mn-ea"/>
            </a:endParaRPr>
          </a:p>
          <a:p>
            <a:pPr marL="180975" indent="-180975"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r>
              <a:rPr lang="ko-KR" altLang="en-US" sz="1600" b="1" dirty="0" smtClean="0">
                <a:latin typeface="+mn-ea"/>
              </a:rPr>
              <a:t>제품수명증대 </a:t>
            </a:r>
            <a:r>
              <a:rPr lang="en-US" altLang="ko-KR" sz="1600" b="1" dirty="0" smtClean="0">
                <a:latin typeface="+mn-ea"/>
              </a:rPr>
              <a:t>/ </a:t>
            </a:r>
            <a:r>
              <a:rPr lang="ko-KR" altLang="en-US" sz="1600" b="1" dirty="0" smtClean="0">
                <a:latin typeface="+mn-ea"/>
              </a:rPr>
              <a:t>외관이 미려한 건축자재</a:t>
            </a:r>
            <a:endParaRPr lang="en-US" altLang="ko-KR" sz="1600" b="1" dirty="0" smtClean="0">
              <a:latin typeface="+mn-ea"/>
            </a:endParaRPr>
          </a:p>
          <a:p>
            <a:pPr marL="180975" indent="-180975"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endParaRPr lang="en-US" altLang="ko-KR" sz="1600" b="1" dirty="0">
              <a:latin typeface="+mn-ea"/>
            </a:endParaRPr>
          </a:p>
          <a:p>
            <a:pPr marL="180975" indent="-180975"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r>
              <a:rPr lang="ko-KR" altLang="en-US" sz="1600" b="1" dirty="0" err="1" smtClean="0">
                <a:latin typeface="+mn-ea"/>
              </a:rPr>
              <a:t>금속염을</a:t>
            </a:r>
            <a:r>
              <a:rPr lang="ko-KR" altLang="en-US" sz="1600" b="1" dirty="0" smtClean="0">
                <a:latin typeface="+mn-ea"/>
              </a:rPr>
              <a:t> 이용하여 화강석 내부에 금속산화물 각각의 고유한 색상으로 착색함 </a:t>
            </a:r>
            <a:r>
              <a:rPr lang="en-US" altLang="ko-KR" sz="1600" b="1" dirty="0" smtClean="0">
                <a:latin typeface="+mn-ea"/>
              </a:rPr>
              <a:t>/ </a:t>
            </a:r>
            <a:r>
              <a:rPr lang="ko-KR" altLang="en-US" sz="1600" b="1" dirty="0" smtClean="0">
                <a:latin typeface="+mn-ea"/>
              </a:rPr>
              <a:t>다양한 색상의 제품생산 가능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4031" y="6059532"/>
            <a:ext cx="606960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Font typeface="Wingdings" pitchFamily="2" charset="2"/>
              <a:buBlip>
                <a:blip r:embed="rId4"/>
              </a:buBlip>
            </a:pPr>
            <a:r>
              <a:rPr lang="en-US" altLang="ko-KR" sz="1800" b="1" dirty="0">
                <a:latin typeface="+mn-ea"/>
              </a:rPr>
              <a:t> </a:t>
            </a:r>
            <a:r>
              <a:rPr lang="ko-KR" altLang="en-US" sz="1800" b="1" dirty="0" smtClean="0">
                <a:latin typeface="+mn-ea"/>
              </a:rPr>
              <a:t>종합의견</a:t>
            </a:r>
            <a:endParaRPr lang="ko-KR" altLang="en-US" sz="1800" b="1" dirty="0">
              <a:latin typeface="+mn-ea"/>
            </a:endParaRPr>
          </a:p>
        </p:txBody>
      </p:sp>
      <p:sp>
        <p:nvSpPr>
          <p:cNvPr id="14" name="Text Box 61"/>
          <p:cNvSpPr txBox="1">
            <a:spLocks noChangeArrowheads="1"/>
          </p:cNvSpPr>
          <p:nvPr/>
        </p:nvSpPr>
        <p:spPr bwMode="auto">
          <a:xfrm>
            <a:off x="260648" y="6516216"/>
            <a:ext cx="6408712" cy="232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975" indent="-180975">
              <a:lnSpc>
                <a:spcPct val="150000"/>
              </a:lnSpc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r>
              <a:rPr lang="ko-KR" altLang="en-US" sz="1600" b="1" dirty="0" smtClean="0">
                <a:latin typeface="+mn-ea"/>
              </a:rPr>
              <a:t>본 제품은 내외장재로 사용하기 위하여 자연산 화강석에 컬러석재 제조기법을 적용하여 가공 제조한 </a:t>
            </a:r>
            <a:r>
              <a:rPr lang="ko-KR" altLang="en-US" sz="1600" b="1" dirty="0" err="1" smtClean="0">
                <a:latin typeface="+mn-ea"/>
              </a:rPr>
              <a:t>판석으로</a:t>
            </a:r>
            <a:r>
              <a:rPr lang="ko-KR" altLang="en-US" sz="1600" b="1" dirty="0" smtClean="0">
                <a:latin typeface="+mn-ea"/>
              </a:rPr>
              <a:t> 천연안료 사용으로 친환경적이며</a:t>
            </a:r>
            <a:r>
              <a:rPr lang="en-US" altLang="ko-KR" sz="1600" b="1" dirty="0" smtClean="0">
                <a:latin typeface="+mn-ea"/>
              </a:rPr>
              <a:t>,</a:t>
            </a:r>
            <a:r>
              <a:rPr lang="ko-KR" altLang="en-US" sz="1600" b="1" dirty="0" smtClean="0">
                <a:latin typeface="+mn-ea"/>
              </a:rPr>
              <a:t> 특정 색상 착색이 가능하여 외관이 미려한 건축자재 제품임</a:t>
            </a:r>
            <a:r>
              <a:rPr lang="en-US" altLang="ko-KR" sz="1600" b="1" dirty="0" smtClean="0">
                <a:latin typeface="+mn-ea"/>
              </a:rPr>
              <a:t>.</a:t>
            </a:r>
            <a:endParaRPr lang="ko-KR" altLang="en-US" sz="1600" b="1" dirty="0">
              <a:latin typeface="+mn-ea"/>
            </a:endParaRPr>
          </a:p>
          <a:p>
            <a:pPr marL="180975" indent="-180975">
              <a:lnSpc>
                <a:spcPct val="150000"/>
              </a:lnSpc>
              <a:spcBef>
                <a:spcPts val="100"/>
              </a:spcBef>
              <a:buFont typeface="Wingdings" pitchFamily="2" charset="2"/>
              <a:buBlip>
                <a:blip r:embed="rId5"/>
              </a:buBlip>
            </a:pPr>
            <a:r>
              <a:rPr lang="ko-KR" altLang="en-US" sz="1600" b="1" dirty="0" smtClean="0">
                <a:latin typeface="+mn-ea"/>
              </a:rPr>
              <a:t>건축자재의 구조적 안정성</a:t>
            </a:r>
            <a:r>
              <a:rPr lang="en-US" altLang="ko-KR" sz="1600" b="1" dirty="0" smtClean="0">
                <a:latin typeface="+mn-ea"/>
              </a:rPr>
              <a:t>, </a:t>
            </a:r>
            <a:r>
              <a:rPr lang="ko-KR" altLang="en-US" sz="1600" b="1" dirty="0" smtClean="0">
                <a:latin typeface="+mn-ea"/>
              </a:rPr>
              <a:t>내구성</a:t>
            </a:r>
            <a:r>
              <a:rPr lang="en-US" altLang="ko-KR" sz="1600" b="1" dirty="0" smtClean="0">
                <a:latin typeface="+mn-ea"/>
              </a:rPr>
              <a:t>, </a:t>
            </a:r>
            <a:r>
              <a:rPr lang="ko-KR" altLang="en-US" sz="1600" b="1" dirty="0" smtClean="0">
                <a:latin typeface="+mn-ea"/>
              </a:rPr>
              <a:t>유지보수비 절감효과</a:t>
            </a:r>
            <a:r>
              <a:rPr lang="en-US" altLang="ko-KR" sz="1600" b="1" dirty="0" smtClean="0">
                <a:latin typeface="+mn-ea"/>
              </a:rPr>
              <a:t>, </a:t>
            </a:r>
            <a:r>
              <a:rPr lang="ko-KR" altLang="en-US" sz="1600" b="1" dirty="0" err="1" smtClean="0">
                <a:latin typeface="+mn-ea"/>
              </a:rPr>
              <a:t>친환경성</a:t>
            </a:r>
            <a:r>
              <a:rPr lang="ko-KR" altLang="en-US" sz="1600" b="1" dirty="0" smtClean="0">
                <a:latin typeface="+mn-ea"/>
              </a:rPr>
              <a:t> 등이 강조됨에 따라 성장 가능성이 있을 것으로 판단됨</a:t>
            </a:r>
            <a:r>
              <a:rPr lang="en-US" altLang="ko-KR" sz="1600" b="1" dirty="0" smtClean="0">
                <a:latin typeface="+mn-ea"/>
              </a:rPr>
              <a:t>.</a:t>
            </a:r>
            <a:endParaRPr lang="ko-KR" altLang="en-US" sz="16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8640" y="1115616"/>
            <a:ext cx="655272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품질 검증 </a:t>
            </a:r>
            <a:r>
              <a:rPr lang="en-US" altLang="ko-KR" b="1" dirty="0" smtClean="0">
                <a:solidFill>
                  <a:schemeClr val="bg1"/>
                </a:solidFill>
              </a:rPr>
              <a:t>– </a:t>
            </a:r>
            <a:r>
              <a:rPr lang="ko-KR" altLang="en-US" b="1" dirty="0" smtClean="0">
                <a:solidFill>
                  <a:schemeClr val="bg1"/>
                </a:solidFill>
              </a:rPr>
              <a:t>성능인증 및 우수제품지정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3016" y="1475656"/>
            <a:ext cx="3284984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빛깔석 우수조달제품\2016년 3회차 자료\지정서수여식사진\IMG_035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0848" y="6300192"/>
            <a:ext cx="3897560" cy="2748199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1519808"/>
            <a:ext cx="3645024" cy="470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04664" y="53955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목차</a:t>
            </a:r>
            <a:endParaRPr lang="ko-KR" altLang="en-US" dirty="0"/>
          </a:p>
        </p:txBody>
      </p:sp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4664" y="1691680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우수건축자재  추천 신청서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4664" y="2051720"/>
            <a:ext cx="37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우수건축자재  추천 자체 평가서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4664" y="277180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회사 소개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4664" y="3131840"/>
            <a:ext cx="28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5. </a:t>
            </a:r>
            <a:r>
              <a:rPr lang="ko-KR" altLang="en-US" dirty="0" smtClean="0"/>
              <a:t>제조 및 검사 설비 목록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4664" y="3491880"/>
            <a:ext cx="28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4664" y="4202668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</a:t>
            </a:r>
            <a:r>
              <a:rPr lang="en-US" altLang="ko-KR" dirty="0" smtClean="0"/>
              <a:t>. </a:t>
            </a:r>
            <a:r>
              <a:rPr lang="ko-KR" altLang="en-US" dirty="0" smtClean="0"/>
              <a:t>품질 및 시험 성적서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4664" y="385192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7. </a:t>
            </a:r>
            <a:r>
              <a:rPr lang="ko-KR" altLang="en-US" dirty="0" smtClean="0"/>
              <a:t>납품 실적 및 시공 사례</a:t>
            </a:r>
            <a:endParaRPr lang="ko-KR" alt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4664" y="4562708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9. </a:t>
            </a:r>
            <a:r>
              <a:rPr lang="ko-KR" altLang="en-US" dirty="0" smtClean="0"/>
              <a:t>사업자등록증 및 공장등록증</a:t>
            </a:r>
            <a:endParaRPr lang="ko-KR" alt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06035" y="493204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10. </a:t>
            </a:r>
            <a:r>
              <a:rPr lang="ko-KR" altLang="en-US" dirty="0" smtClean="0"/>
              <a:t>인증 자료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4664" y="2402468"/>
            <a:ext cx="415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우수건축자재  </a:t>
            </a:r>
            <a:r>
              <a:rPr lang="ko-KR" altLang="en-US" dirty="0" smtClean="0"/>
              <a:t>유사제품과의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비교표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664" y="1115616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6-2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가격 자료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물가시세 </a:t>
            </a:r>
            <a:r>
              <a:rPr lang="en-US" altLang="ko-KR" dirty="0" smtClean="0"/>
              <a:t>2017</a:t>
            </a:r>
            <a:r>
              <a:rPr lang="ko-KR" altLang="en-US" dirty="0" smtClean="0"/>
              <a:t>년</a:t>
            </a:r>
            <a:r>
              <a:rPr lang="en-US" altLang="ko-KR" dirty="0" smtClean="0"/>
              <a:t>1</a:t>
            </a:r>
            <a:r>
              <a:rPr lang="ko-KR" altLang="en-US" dirty="0" smtClean="0"/>
              <a:t>월호 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4664" y="61156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6. </a:t>
            </a:r>
            <a:r>
              <a:rPr lang="ko-KR" altLang="en-US" dirty="0" smtClean="0"/>
              <a:t>제품 소개 및 가격 자료</a:t>
            </a:r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404664" y="1763687"/>
            <a:ext cx="6120680" cy="7200801"/>
            <a:chOff x="404664" y="1763687"/>
            <a:chExt cx="6120680" cy="7200801"/>
          </a:xfrm>
        </p:grpSpPr>
        <p:pic>
          <p:nvPicPr>
            <p:cNvPr id="17409" name="Picture 1" descr="D:\잡것\사진모음집\빛깔석-물가시세-2017년1월호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664" y="1763687"/>
              <a:ext cx="6120680" cy="7200801"/>
            </a:xfrm>
            <a:prstGeom prst="rect">
              <a:avLst/>
            </a:prstGeom>
            <a:noFill/>
          </p:spPr>
        </p:pic>
        <p:sp>
          <p:nvSpPr>
            <p:cNvPr id="9" name="모서리가 둥근 직사각형 8"/>
            <p:cNvSpPr/>
            <p:nvPr/>
          </p:nvSpPr>
          <p:spPr>
            <a:xfrm>
              <a:off x="404664" y="4644008"/>
              <a:ext cx="6120680" cy="64807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6127" y="602268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7. </a:t>
            </a:r>
            <a:r>
              <a:rPr lang="ko-KR" altLang="en-US" dirty="0" smtClean="0"/>
              <a:t>납품 실적 및 시공 사례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2696" y="1115616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7-1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납품 실적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빛깔석</a:t>
            </a:r>
            <a:endParaRPr lang="en-US" altLang="ko-KR" dirty="0" smtClean="0"/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476671" y="1898535"/>
          <a:ext cx="6192689" cy="3177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551"/>
                <a:gridCol w="1530777"/>
                <a:gridCol w="1322034"/>
                <a:gridCol w="1530777"/>
                <a:gridCol w="904550"/>
              </a:tblGrid>
              <a:tr h="4592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날짜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현장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컬러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용도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비고</a:t>
                      </a:r>
                      <a:endParaRPr lang="ko-KR" altLang="en-US" sz="1400" dirty="0"/>
                    </a:p>
                  </a:txBody>
                  <a:tcPr/>
                </a:tc>
              </a:tr>
              <a:tr h="41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2015. 02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중앙교육연수원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라이트브라운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건축용</a:t>
                      </a:r>
                      <a:r>
                        <a:rPr lang="en-US" altLang="ko-KR" sz="1400" dirty="0" smtClean="0"/>
                        <a:t>-</a:t>
                      </a:r>
                      <a:r>
                        <a:rPr lang="ko-KR" altLang="en-US" sz="1400" dirty="0" smtClean="0"/>
                        <a:t>내장재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2015. 05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진도 </a:t>
                      </a:r>
                      <a:r>
                        <a:rPr lang="ko-KR" altLang="en-US" sz="1400" dirty="0" err="1" smtClean="0"/>
                        <a:t>의신중학교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블랙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건축용</a:t>
                      </a:r>
                      <a:r>
                        <a:rPr lang="en-US" altLang="ko-KR" sz="1400" dirty="0" smtClean="0"/>
                        <a:t>-</a:t>
                      </a:r>
                      <a:r>
                        <a:rPr lang="ko-KR" altLang="en-US" sz="1400" dirty="0" err="1" smtClean="0"/>
                        <a:t>외장재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/>
                </a:tc>
              </a:tr>
              <a:tr h="394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2015. 06</a:t>
                      </a:r>
                      <a:endParaRPr lang="ko-KR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/>
                        <a:t>진도 </a:t>
                      </a:r>
                      <a:r>
                        <a:rPr lang="ko-KR" altLang="en-US" sz="1400" dirty="0" err="1" smtClean="0"/>
                        <a:t>의신중학교</a:t>
                      </a:r>
                      <a:endParaRPr lang="ko-KR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레드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/>
                        <a:t>건축용</a:t>
                      </a:r>
                      <a:r>
                        <a:rPr lang="en-US" altLang="ko-KR" sz="1400" dirty="0" smtClean="0"/>
                        <a:t>-</a:t>
                      </a:r>
                      <a:r>
                        <a:rPr lang="ko-KR" altLang="en-US" sz="1400" dirty="0" err="1" smtClean="0"/>
                        <a:t>외장재</a:t>
                      </a:r>
                      <a:endParaRPr lang="ko-KR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/>
                </a:tc>
              </a:tr>
              <a:tr h="3972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2015. 06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진도 </a:t>
                      </a:r>
                      <a:r>
                        <a:rPr lang="ko-KR" altLang="en-US" sz="1400" dirty="0" err="1" smtClean="0"/>
                        <a:t>지산중학교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블랙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건축용</a:t>
                      </a:r>
                      <a:r>
                        <a:rPr lang="en-US" altLang="ko-KR" sz="1400" dirty="0" smtClean="0"/>
                        <a:t>-</a:t>
                      </a:r>
                      <a:r>
                        <a:rPr lang="ko-KR" altLang="en-US" sz="1400" dirty="0" err="1" smtClean="0"/>
                        <a:t>외장재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2015. 07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진주 </a:t>
                      </a:r>
                      <a:r>
                        <a:rPr lang="ko-KR" altLang="en-US" sz="1400" dirty="0" err="1" smtClean="0"/>
                        <a:t>내동공원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블랙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건축용</a:t>
                      </a:r>
                      <a:r>
                        <a:rPr lang="en-US" altLang="ko-KR" sz="1400" dirty="0" smtClean="0"/>
                        <a:t>-</a:t>
                      </a:r>
                      <a:r>
                        <a:rPr lang="ko-KR" altLang="en-US" sz="1400" dirty="0" err="1" smtClean="0"/>
                        <a:t>외장재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2016. 11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전주시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블랙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보차도용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</a:tr>
              <a:tr h="415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2016, 12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세종시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다크브라운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건축용</a:t>
                      </a:r>
                      <a:r>
                        <a:rPr lang="en-US" altLang="ko-KR" sz="1400" dirty="0" smtClean="0"/>
                        <a:t>-</a:t>
                      </a:r>
                      <a:r>
                        <a:rPr lang="ko-KR" altLang="en-US" sz="1400" dirty="0" err="1" smtClean="0"/>
                        <a:t>외장재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32782" y="1599927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- </a:t>
            </a:r>
            <a:r>
              <a:rPr lang="ko-KR" altLang="en-US" sz="1400" dirty="0" smtClean="0"/>
              <a:t>판석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97261" y="5704383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- </a:t>
            </a:r>
            <a:r>
              <a:rPr lang="ko-KR" altLang="en-US" sz="1400" dirty="0" smtClean="0"/>
              <a:t>조형물</a:t>
            </a:r>
            <a:endParaRPr lang="ko-KR" altLang="en-US" sz="1400" dirty="0"/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404664" y="6024695"/>
          <a:ext cx="6192689" cy="1194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551"/>
                <a:gridCol w="1530777"/>
                <a:gridCol w="1322034"/>
                <a:gridCol w="1530777"/>
                <a:gridCol w="904550"/>
              </a:tblGrid>
              <a:tr h="4195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날짜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현장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컬러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용도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비고</a:t>
                      </a:r>
                      <a:endParaRPr lang="ko-KR" altLang="en-US" sz="1400" dirty="0"/>
                    </a:p>
                  </a:txBody>
                  <a:tcPr/>
                </a:tc>
              </a:tr>
              <a:tr h="4027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2015. 10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변산해수욕장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레드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블랙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음수기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/>
                    </a:p>
                  </a:txBody>
                  <a:tcPr/>
                </a:tc>
              </a:tr>
              <a:tr h="3722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2016. 02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인천시 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err="1" smtClean="0"/>
                        <a:t>레드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블랙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음수기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6127" y="602268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7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납품 실적 및 시공 사례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4214" y="1115616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7-2</a:t>
            </a:r>
            <a:r>
              <a:rPr lang="en-US" altLang="ko-KR" dirty="0" smtClean="0"/>
              <a:t>. </a:t>
            </a:r>
            <a:r>
              <a:rPr lang="ko-KR" altLang="en-US" dirty="0" smtClean="0"/>
              <a:t>시공 사례</a:t>
            </a:r>
            <a:endParaRPr lang="ko-KR" altLang="en-US" dirty="0"/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3635896" y="3923928"/>
            <a:ext cx="2732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9pPr>
          </a:lstStyle>
          <a:p>
            <a:pPr algn="ctr" eaLnBrk="1" hangingPunct="1"/>
            <a:r>
              <a:rPr lang="ko-KR" altLang="en-US" sz="1200" b="1" dirty="0" smtClean="0">
                <a:latin typeface="+mn-ea"/>
                <a:ea typeface="+mn-ea"/>
              </a:rPr>
              <a:t>대구 중앙교육연수원 </a:t>
            </a:r>
            <a:r>
              <a:rPr lang="en-US" altLang="ko-KR" sz="1200" b="1" dirty="0" smtClean="0">
                <a:latin typeface="+mn-ea"/>
                <a:ea typeface="+mn-ea"/>
              </a:rPr>
              <a:t>- </a:t>
            </a:r>
            <a:r>
              <a:rPr lang="ko-KR" altLang="en-US" sz="1200" b="1" dirty="0" smtClean="0">
                <a:latin typeface="+mn-ea"/>
                <a:ea typeface="+mn-ea"/>
              </a:rPr>
              <a:t>내장재</a:t>
            </a:r>
            <a:endParaRPr lang="ko-KR" altLang="en-US" sz="1200" b="1" dirty="0">
              <a:latin typeface="+mn-ea"/>
              <a:ea typeface="+mn-ea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476672" y="3923928"/>
            <a:ext cx="27749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9pPr>
          </a:lstStyle>
          <a:p>
            <a:pPr algn="ctr" eaLnBrk="1" hangingPunct="1"/>
            <a:r>
              <a:rPr lang="ko-KR" altLang="en-US" sz="1200" b="1" dirty="0" smtClean="0">
                <a:latin typeface="+mn-ea"/>
                <a:ea typeface="+mn-ea"/>
              </a:rPr>
              <a:t>변산해수욕장 생태공원 </a:t>
            </a:r>
            <a:r>
              <a:rPr lang="en-US" altLang="ko-KR" sz="1200" b="1" dirty="0" smtClean="0">
                <a:latin typeface="+mn-ea"/>
                <a:ea typeface="+mn-ea"/>
              </a:rPr>
              <a:t>- </a:t>
            </a:r>
            <a:r>
              <a:rPr lang="ko-KR" altLang="en-US" sz="1200" b="1" dirty="0" smtClean="0">
                <a:latin typeface="+mn-ea"/>
                <a:ea typeface="+mn-ea"/>
              </a:rPr>
              <a:t>조형물</a:t>
            </a:r>
            <a:endParaRPr lang="ko-KR" altLang="en-US" sz="1200" b="1" dirty="0">
              <a:latin typeface="+mn-ea"/>
              <a:ea typeface="+mn-ea"/>
            </a:endParaRPr>
          </a:p>
        </p:txBody>
      </p:sp>
      <p:pic>
        <p:nvPicPr>
          <p:cNvPr id="11" name="Picture 3" descr="C:\Users\세진산업\AppData\Local\Microsoft\Windows\Temporary Internet Files\Content.IE5\8VGPFRSS\temp_1441788101013.3532692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60648" y="1763688"/>
            <a:ext cx="3105392" cy="215555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세진산업\Desktop\20150909_171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220072"/>
            <a:ext cx="3024336" cy="228650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1196752" y="7524328"/>
            <a:ext cx="1710176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9pPr>
          </a:lstStyle>
          <a:p>
            <a:pPr algn="ctr" eaLnBrk="1" hangingPunct="1"/>
            <a:r>
              <a:rPr lang="ko-KR" altLang="en-US" sz="1200" b="1" dirty="0" err="1" smtClean="0">
                <a:latin typeface="+mn-ea"/>
                <a:ea typeface="+mn-ea"/>
              </a:rPr>
              <a:t>세진산업</a:t>
            </a:r>
            <a:r>
              <a:rPr lang="ko-KR" altLang="en-US" sz="1200" b="1" dirty="0" smtClean="0">
                <a:latin typeface="+mn-ea"/>
                <a:ea typeface="+mn-ea"/>
              </a:rPr>
              <a:t>㈜</a:t>
            </a:r>
            <a:endParaRPr lang="ko-KR" altLang="en-US" sz="1200" b="1" dirty="0">
              <a:latin typeface="+mn-ea"/>
              <a:ea typeface="+mn-ea"/>
            </a:endParaRPr>
          </a:p>
        </p:txBody>
      </p:sp>
      <p:pic>
        <p:nvPicPr>
          <p:cNvPr id="17410" name="Picture 2" descr="D:\카탈로그 사진 모음집\세진자료사진\빛깔5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5024" y="5220072"/>
            <a:ext cx="2952328" cy="2304256"/>
          </a:xfrm>
          <a:prstGeom prst="rect">
            <a:avLst/>
          </a:prstGeom>
          <a:noFill/>
        </p:spPr>
      </p:pic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4221088" y="7524328"/>
            <a:ext cx="1710176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itchFamily="34" charset="0"/>
                <a:ea typeface="HY헤드라인M" pitchFamily="18" charset="-127"/>
              </a:defRPr>
            </a:lvl9pPr>
          </a:lstStyle>
          <a:p>
            <a:pPr algn="ctr" eaLnBrk="1" hangingPunct="1"/>
            <a:r>
              <a:rPr lang="ko-KR" altLang="en-US" sz="1200" b="1" dirty="0" smtClean="0">
                <a:latin typeface="+mn-ea"/>
                <a:ea typeface="+mn-ea"/>
              </a:rPr>
              <a:t>진도 </a:t>
            </a:r>
            <a:r>
              <a:rPr lang="ko-KR" altLang="en-US" sz="1200" b="1" dirty="0" err="1" smtClean="0">
                <a:latin typeface="+mn-ea"/>
                <a:ea typeface="+mn-ea"/>
              </a:rPr>
              <a:t>의신중</a:t>
            </a:r>
            <a:r>
              <a:rPr lang="en-US" altLang="ko-KR" sz="1200" b="1" dirty="0" smtClean="0">
                <a:latin typeface="+mn-ea"/>
                <a:ea typeface="+mn-ea"/>
              </a:rPr>
              <a:t> </a:t>
            </a:r>
            <a:endParaRPr lang="ko-KR" altLang="en-US" sz="1200" b="1" dirty="0">
              <a:latin typeface="+mn-ea"/>
              <a:ea typeface="+mn-ea"/>
            </a:endParaRPr>
          </a:p>
        </p:txBody>
      </p:sp>
      <p:pic>
        <p:nvPicPr>
          <p:cNvPr id="17411" name="Picture 3" descr="D:\카탈로그 사진 모음집\세진자료사진\빛2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3016" y="1763688"/>
            <a:ext cx="3024336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6127" y="60226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8. </a:t>
            </a:r>
            <a:r>
              <a:rPr lang="ko-KR" altLang="en-US" dirty="0" smtClean="0"/>
              <a:t>품질 및 시험성적서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4214" y="111561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8-1</a:t>
            </a:r>
            <a:r>
              <a:rPr lang="en-US" altLang="ko-KR" dirty="0" smtClean="0"/>
              <a:t>. </a:t>
            </a:r>
            <a:r>
              <a:rPr lang="ko-KR" altLang="en-US" dirty="0" smtClean="0"/>
              <a:t>촉진내후성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0688" y="4716016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8-2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휨강도</a:t>
            </a:r>
            <a:r>
              <a:rPr lang="en-US" altLang="ko-KR" dirty="0" smtClean="0"/>
              <a:t>,</a:t>
            </a:r>
            <a:r>
              <a:rPr lang="ko-KR" altLang="en-US" dirty="0" smtClean="0"/>
              <a:t> 압축강도</a:t>
            </a:r>
            <a:r>
              <a:rPr lang="en-US" altLang="ko-KR" dirty="0" smtClean="0"/>
              <a:t>,</a:t>
            </a:r>
            <a:r>
              <a:rPr lang="ko-KR" altLang="en-US" dirty="0" smtClean="0"/>
              <a:t> 비중</a:t>
            </a:r>
            <a:r>
              <a:rPr lang="en-US" altLang="ko-KR" dirty="0" smtClean="0"/>
              <a:t>,</a:t>
            </a:r>
            <a:r>
              <a:rPr lang="ko-KR" altLang="en-US" dirty="0" smtClean="0"/>
              <a:t> 흡수율</a:t>
            </a:r>
            <a:endParaRPr lang="ko-KR" altLang="en-US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268" y="1475656"/>
            <a:ext cx="2999804" cy="31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6752" y="5076056"/>
            <a:ext cx="30243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6127" y="60226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8. </a:t>
            </a:r>
            <a:r>
              <a:rPr lang="ko-KR" altLang="en-US" dirty="0" smtClean="0"/>
              <a:t>품질 및 시험성적서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214" y="1115616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8-3</a:t>
            </a:r>
            <a:r>
              <a:rPr lang="en-US" altLang="ko-KR" dirty="0" smtClean="0"/>
              <a:t>. </a:t>
            </a:r>
            <a:r>
              <a:rPr lang="ko-KR" altLang="en-US" dirty="0" smtClean="0"/>
              <a:t>미끄럼저항성 </a:t>
            </a:r>
            <a:endParaRPr lang="ko-KR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44" y="1475656"/>
            <a:ext cx="28083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92696" y="4850740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8-4</a:t>
            </a:r>
            <a:r>
              <a:rPr lang="en-US" altLang="ko-KR" dirty="0" smtClean="0"/>
              <a:t>. 8</a:t>
            </a:r>
            <a:r>
              <a:rPr lang="ko-KR" altLang="en-US" dirty="0" smtClean="0"/>
              <a:t>대중금속 용출시험</a:t>
            </a:r>
            <a:endParaRPr lang="ko-KR" alt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760" y="5220964"/>
            <a:ext cx="2880320" cy="381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6127" y="60226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8. </a:t>
            </a:r>
            <a:r>
              <a:rPr lang="ko-KR" altLang="en-US" dirty="0" smtClean="0"/>
              <a:t>품질 및 시험성적서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214" y="1115616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8-5</a:t>
            </a:r>
            <a:r>
              <a:rPr lang="en-US" altLang="ko-KR" dirty="0" smtClean="0"/>
              <a:t>. </a:t>
            </a:r>
            <a:r>
              <a:rPr lang="ko-KR" altLang="en-US" dirty="0" smtClean="0"/>
              <a:t>치수 정확도</a:t>
            </a:r>
            <a:endParaRPr lang="ko-KR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1475656"/>
            <a:ext cx="5678959" cy="739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6127" y="602268"/>
            <a:ext cx="520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9. </a:t>
            </a:r>
            <a:r>
              <a:rPr lang="ko-KR" altLang="en-US" dirty="0" smtClean="0"/>
              <a:t>사업자등록증</a:t>
            </a:r>
            <a:r>
              <a:rPr lang="en-US" altLang="ko-KR" dirty="0" smtClean="0"/>
              <a:t>,</a:t>
            </a:r>
            <a:r>
              <a:rPr lang="ko-KR" altLang="en-US" dirty="0" smtClean="0"/>
              <a:t> 공장등록증 및 여성기업 확인서</a:t>
            </a:r>
            <a:endParaRPr lang="ko-KR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1483383"/>
            <a:ext cx="2520280" cy="36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4214" y="1115616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9-1</a:t>
            </a:r>
            <a:r>
              <a:rPr lang="en-US" altLang="ko-KR" dirty="0" smtClean="0"/>
              <a:t>. </a:t>
            </a:r>
            <a:r>
              <a:rPr lang="ko-KR" altLang="en-US" dirty="0" smtClean="0"/>
              <a:t>사업자등록증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25495" y="111561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9-2</a:t>
            </a:r>
            <a:r>
              <a:rPr lang="en-US" altLang="ko-KR" dirty="0" smtClean="0"/>
              <a:t>. </a:t>
            </a:r>
            <a:r>
              <a:rPr lang="ko-KR" altLang="en-US" dirty="0" smtClean="0"/>
              <a:t>공장등록증</a:t>
            </a:r>
            <a:endParaRPr lang="ko-KR" alt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056" y="1547664"/>
            <a:ext cx="252027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2696" y="529208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9-3</a:t>
            </a:r>
            <a:r>
              <a:rPr lang="en-US" altLang="ko-KR" dirty="0" smtClean="0"/>
              <a:t>. </a:t>
            </a:r>
            <a:r>
              <a:rPr lang="ko-KR" altLang="en-US" dirty="0" smtClean="0"/>
              <a:t>여성기업 확인서</a:t>
            </a:r>
            <a:endParaRPr lang="ko-KR" altLang="en-US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712" y="5652120"/>
            <a:ext cx="2486794" cy="342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717032" y="5292080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9-4</a:t>
            </a:r>
            <a:r>
              <a:rPr lang="en-US" altLang="ko-KR" dirty="0" smtClean="0"/>
              <a:t>. </a:t>
            </a:r>
            <a:r>
              <a:rPr lang="ko-KR" altLang="en-US" dirty="0" smtClean="0"/>
              <a:t>직접생산 확인서</a:t>
            </a:r>
            <a:endParaRPr lang="ko-KR" altLang="en-US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5064" y="5724128"/>
            <a:ext cx="23762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6127" y="602268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10. </a:t>
            </a:r>
            <a:r>
              <a:rPr lang="ko-KR" altLang="en-US" dirty="0" smtClean="0"/>
              <a:t>인증 자료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214" y="1115616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10-1</a:t>
            </a:r>
            <a:r>
              <a:rPr lang="en-US" altLang="ko-KR" dirty="0" smtClean="0"/>
              <a:t>. KS </a:t>
            </a:r>
            <a:r>
              <a:rPr lang="ko-KR" altLang="en-US" dirty="0" smtClean="0"/>
              <a:t>인증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115616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단체표준 인증</a:t>
            </a:r>
            <a:r>
              <a:rPr lang="en-US" altLang="ko-KR" dirty="0" smtClean="0"/>
              <a:t>(</a:t>
            </a:r>
            <a:r>
              <a:rPr lang="ko-KR" altLang="en-US" dirty="0" smtClean="0"/>
              <a:t>판석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680" y="4944059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10-3</a:t>
            </a:r>
            <a:r>
              <a:rPr lang="en-US" altLang="ko-KR" dirty="0" smtClean="0"/>
              <a:t>. ISO 9001 </a:t>
            </a:r>
            <a:r>
              <a:rPr lang="ko-KR" altLang="en-US" dirty="0" smtClean="0"/>
              <a:t>인증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43466" y="4944059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10-4</a:t>
            </a:r>
            <a:r>
              <a:rPr lang="en-US" altLang="ko-KR" dirty="0" smtClean="0"/>
              <a:t>. ISO 14001 </a:t>
            </a:r>
            <a:r>
              <a:rPr lang="ko-KR" altLang="en-US" dirty="0" smtClean="0"/>
              <a:t>인증</a:t>
            </a:r>
            <a:endParaRPr lang="ko-KR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1475656"/>
            <a:ext cx="2282528" cy="326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704" y="5304099"/>
            <a:ext cx="2380714" cy="337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064" y="5304099"/>
            <a:ext cx="2232248" cy="337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D:\잡것\각종인증\단체표준판석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0719" y="1475656"/>
            <a:ext cx="2326593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4214" y="1115616"/>
            <a:ext cx="183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10-5</a:t>
            </a:r>
            <a:r>
              <a:rPr lang="en-US" altLang="ko-KR" dirty="0" smtClean="0"/>
              <a:t>. KC </a:t>
            </a:r>
            <a:r>
              <a:rPr lang="ko-KR" altLang="en-US" dirty="0" smtClean="0"/>
              <a:t>인증서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115616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10-6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이노비즈</a:t>
            </a:r>
            <a:r>
              <a:rPr lang="ko-KR" altLang="en-US" dirty="0" smtClean="0"/>
              <a:t> 확인서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1541904"/>
            <a:ext cx="2736303" cy="389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1048" y="1475656"/>
            <a:ext cx="273630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36127" y="602268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10. </a:t>
            </a:r>
            <a:r>
              <a:rPr lang="ko-KR" altLang="en-US" dirty="0" smtClean="0"/>
              <a:t>인증 자료</a:t>
            </a:r>
            <a:endParaRPr lang="ko-KR" alt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92696" y="5834674"/>
            <a:ext cx="2592288" cy="330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6672" y="5508104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10-7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기업부설연구소 인정서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45024" y="5508104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10-8</a:t>
            </a:r>
            <a:r>
              <a:rPr lang="en-US" altLang="ko-KR" dirty="0" smtClean="0"/>
              <a:t>. </a:t>
            </a:r>
            <a:r>
              <a:rPr lang="ko-KR" altLang="en-US" dirty="0" smtClean="0"/>
              <a:t>환경표지 인증서</a:t>
            </a:r>
            <a:endParaRPr lang="ko-KR" altLang="en-US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0386" y="5868144"/>
            <a:ext cx="2392950" cy="327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4214" y="1115616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10-9</a:t>
            </a:r>
            <a:r>
              <a:rPr lang="en-US" altLang="ko-KR" dirty="0" smtClean="0"/>
              <a:t>.  </a:t>
            </a:r>
            <a:r>
              <a:rPr lang="ko-KR" altLang="en-US" dirty="0" smtClean="0"/>
              <a:t>특허증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6127" y="602268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10. </a:t>
            </a:r>
            <a:r>
              <a:rPr lang="ko-KR" altLang="en-US" dirty="0" smtClean="0"/>
              <a:t>인증 자료</a:t>
            </a:r>
            <a:endParaRPr lang="ko-KR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1506399"/>
            <a:ext cx="2952328" cy="414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4664" y="611560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우수건축자재  추천 신청서</a:t>
            </a:r>
            <a:endParaRPr lang="ko-KR" alt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48680" y="971600"/>
          <a:ext cx="6048672" cy="7783383"/>
        </p:xfrm>
        <a:graphic>
          <a:graphicData uri="http://schemas.openxmlformats.org/presentationml/2006/ole">
            <p:oleObj spid="_x0000_s2050" name="Acrobat Document" r:id="rId4" imgW="15744698" imgH="2226933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9266" y="458252"/>
            <a:ext cx="37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2. </a:t>
            </a:r>
            <a:r>
              <a:rPr lang="ko-KR" altLang="en-US" dirty="0" smtClean="0"/>
              <a:t>우수건축자재  추천 자체 평가서</a:t>
            </a:r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24712" y="848615"/>
          <a:ext cx="6808574" cy="8003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992"/>
                <a:gridCol w="4598548"/>
                <a:gridCol w="1470034"/>
              </a:tblGrid>
              <a:tr h="2893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tx1"/>
                          </a:solidFill>
                        </a:rPr>
                        <a:t>구분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tx1"/>
                          </a:solidFill>
                        </a:rPr>
                        <a:t>설명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tx1"/>
                          </a:solidFill>
                        </a:rPr>
                        <a:t>증빙자료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6493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품질 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ko-KR" altLang="en-US" sz="1200" dirty="0" smtClean="0"/>
                        <a:t>성능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err="1" smtClean="0"/>
                        <a:t>세진산업</a:t>
                      </a:r>
                      <a:r>
                        <a:rPr lang="ko-KR" altLang="en-US" sz="1200" dirty="0" smtClean="0"/>
                        <a:t>㈜는 </a:t>
                      </a:r>
                      <a:r>
                        <a:rPr lang="en-US" altLang="ko-KR" sz="1200" dirty="0" smtClean="0"/>
                        <a:t>2010</a:t>
                      </a:r>
                      <a:r>
                        <a:rPr lang="ko-KR" altLang="en-US" sz="1200" dirty="0" smtClean="0"/>
                        <a:t>년  최신 설비를 도입하여 다양한 </a:t>
                      </a:r>
                      <a:r>
                        <a:rPr lang="ko-KR" altLang="en-US" sz="1200" dirty="0" err="1" smtClean="0"/>
                        <a:t>석재품을</a:t>
                      </a:r>
                      <a:r>
                        <a:rPr lang="ko-KR" altLang="en-US" sz="1200" dirty="0" smtClean="0"/>
                        <a:t>  생산하고 있으며 제품의  품질을 높이고자 건축용</a:t>
                      </a:r>
                      <a:r>
                        <a:rPr lang="en-US" altLang="ko-KR" sz="1200" dirty="0" smtClean="0"/>
                        <a:t>/</a:t>
                      </a:r>
                      <a:r>
                        <a:rPr lang="ko-KR" altLang="en-US" sz="1200" dirty="0" err="1" smtClean="0"/>
                        <a:t>보차도용</a:t>
                      </a:r>
                      <a:r>
                        <a:rPr lang="ko-KR" altLang="en-US" sz="1200" dirty="0" smtClean="0"/>
                        <a:t> 자연석 판석 및 경계석등에 단체표준표시인증업체로 등록되어 있으며</a:t>
                      </a:r>
                      <a:r>
                        <a:rPr lang="en-US" altLang="ko-KR" sz="1200" dirty="0" smtClean="0"/>
                        <a:t>,</a:t>
                      </a:r>
                      <a:r>
                        <a:rPr lang="en-US" altLang="ko-KR" sz="1200" baseline="0" dirty="0" smtClean="0"/>
                        <a:t> </a:t>
                      </a:r>
                      <a:r>
                        <a:rPr lang="ko-KR" altLang="en-US" sz="1200" baseline="0" dirty="0" smtClean="0"/>
                        <a:t>조달청 </a:t>
                      </a:r>
                      <a:r>
                        <a:rPr lang="en-US" altLang="ko-KR" sz="1200" baseline="0" dirty="0" smtClean="0"/>
                        <a:t>MAS</a:t>
                      </a:r>
                      <a:r>
                        <a:rPr lang="ko-KR" altLang="en-US" sz="1200" baseline="0" dirty="0" smtClean="0"/>
                        <a:t>등록업체로 판석</a:t>
                      </a:r>
                      <a:r>
                        <a:rPr lang="en-US" altLang="ko-KR" sz="1200" baseline="0" dirty="0" smtClean="0"/>
                        <a:t>, </a:t>
                      </a:r>
                      <a:r>
                        <a:rPr lang="ko-KR" altLang="en-US" sz="1200" baseline="0" dirty="0" smtClean="0"/>
                        <a:t>경계석</a:t>
                      </a:r>
                      <a:r>
                        <a:rPr lang="en-US" altLang="ko-KR" sz="1200" baseline="0" dirty="0" smtClean="0"/>
                        <a:t>, </a:t>
                      </a:r>
                      <a:r>
                        <a:rPr lang="ko-KR" altLang="en-US" sz="1200" baseline="0" dirty="0" err="1" smtClean="0"/>
                        <a:t>조경물등을</a:t>
                      </a:r>
                      <a:r>
                        <a:rPr lang="ko-KR" altLang="en-US" sz="1200" baseline="0" dirty="0" smtClean="0"/>
                        <a:t> 직접생산하고 있습니다</a:t>
                      </a:r>
                      <a:r>
                        <a:rPr lang="en-US" altLang="ko-KR" sz="1200" baseline="0" dirty="0" smtClean="0"/>
                        <a:t>.</a:t>
                      </a:r>
                    </a:p>
                    <a:p>
                      <a:pPr latinLnBrk="1"/>
                      <a:r>
                        <a:rPr lang="ko-KR" altLang="en-US" sz="1200" baseline="0" dirty="0" err="1" smtClean="0"/>
                        <a:t>빛깔석은</a:t>
                      </a:r>
                      <a:r>
                        <a:rPr lang="ko-KR" altLang="en-US" sz="1200" baseline="0" dirty="0" smtClean="0"/>
                        <a:t> 이러한 기술력을 바탕으로 자연석 판석에 무기물질을 착색하여 건축용</a:t>
                      </a:r>
                      <a:r>
                        <a:rPr lang="en-US" altLang="ko-KR" sz="1200" baseline="0" dirty="0" smtClean="0"/>
                        <a:t>/</a:t>
                      </a:r>
                      <a:r>
                        <a:rPr lang="ko-KR" altLang="en-US" sz="1200" baseline="0" dirty="0" err="1" smtClean="0"/>
                        <a:t>보차도용</a:t>
                      </a:r>
                      <a:r>
                        <a:rPr lang="ko-KR" altLang="en-US" sz="1200" baseline="0" dirty="0" smtClean="0"/>
                        <a:t> </a:t>
                      </a:r>
                      <a:r>
                        <a:rPr lang="ko-KR" altLang="en-US" sz="1200" baseline="0" dirty="0" err="1" smtClean="0"/>
                        <a:t>판석으로</a:t>
                      </a:r>
                      <a:r>
                        <a:rPr lang="ko-KR" altLang="en-US" sz="1200" baseline="0" dirty="0" smtClean="0"/>
                        <a:t> 사용할 수 있게 개발되어 중소기업청에서 성능인증 취득 및 조달청에서 우수조달제품으로 지정되어 기술력을 인정받았습니다</a:t>
                      </a:r>
                      <a:r>
                        <a:rPr lang="en-US" altLang="ko-KR" sz="1200" baseline="0" dirty="0" smtClean="0"/>
                        <a:t>.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smtClean="0"/>
                        <a:t>공장설비 목록</a:t>
                      </a:r>
                      <a:endParaRPr lang="en-US" altLang="ko-KR" sz="1200" dirty="0" smtClean="0"/>
                    </a:p>
                    <a:p>
                      <a:pPr latinLnBrk="1"/>
                      <a:r>
                        <a:rPr lang="ko-KR" altLang="en-US" sz="1200" dirty="0" smtClean="0"/>
                        <a:t>단체표준표시인증서</a:t>
                      </a:r>
                      <a:endParaRPr lang="en-US" altLang="ko-KR" sz="1200" dirty="0" smtClean="0"/>
                    </a:p>
                    <a:p>
                      <a:pPr latinLnBrk="1"/>
                      <a:r>
                        <a:rPr lang="ko-KR" altLang="en-US" sz="1200" dirty="0" smtClean="0"/>
                        <a:t>직접생산확인서</a:t>
                      </a:r>
                      <a:endParaRPr lang="en-US" altLang="ko-KR" sz="1200" dirty="0" smtClean="0"/>
                    </a:p>
                    <a:p>
                      <a:pPr latinLnBrk="1"/>
                      <a:endParaRPr lang="en-US" altLang="ko-KR" sz="1200" dirty="0" smtClean="0"/>
                    </a:p>
                    <a:p>
                      <a:pPr latinLnBrk="1"/>
                      <a:endParaRPr lang="en-US" altLang="ko-KR" sz="1200" dirty="0" smtClean="0"/>
                    </a:p>
                    <a:p>
                      <a:pPr latinLnBrk="1"/>
                      <a:r>
                        <a:rPr lang="ko-KR" altLang="en-US" sz="1200" dirty="0" smtClean="0"/>
                        <a:t>성능인증서</a:t>
                      </a:r>
                      <a:endParaRPr lang="en-US" altLang="ko-KR" sz="1200" dirty="0" smtClean="0"/>
                    </a:p>
                    <a:p>
                      <a:pPr latinLnBrk="1"/>
                      <a:r>
                        <a:rPr lang="ko-KR" altLang="en-US" sz="1200" dirty="0" smtClean="0"/>
                        <a:t>우수제품지정서</a:t>
                      </a:r>
                      <a:endParaRPr lang="ko-KR" altLang="en-US" sz="1200" dirty="0"/>
                    </a:p>
                  </a:txBody>
                  <a:tcPr/>
                </a:tc>
              </a:tr>
              <a:tr h="6731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안정성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화재 시 유독가스 발생이 없는 안전한 건축자재</a:t>
                      </a:r>
                      <a:endParaRPr lang="en-US" altLang="ko-KR" sz="1200" b="0" u="none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u="none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불연재료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불연성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가스유해성 우수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1200" b="0" u="none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난연성능이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우수한 건축자재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smtClean="0"/>
                        <a:t>시험성적서</a:t>
                      </a:r>
                      <a:endParaRPr lang="en-US" altLang="ko-KR" sz="1200" dirty="0" smtClean="0"/>
                    </a:p>
                    <a:p>
                      <a:pPr latinLnBrk="1"/>
                      <a:r>
                        <a:rPr lang="ko-KR" altLang="en-US" sz="1200" dirty="0" smtClean="0"/>
                        <a:t>회사홍보자료</a:t>
                      </a:r>
                      <a:endParaRPr lang="ko-KR" altLang="en-US" sz="1200" dirty="0"/>
                    </a:p>
                  </a:txBody>
                  <a:tcPr/>
                </a:tc>
              </a:tr>
              <a:tr h="161579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/>
                        <a:t>친환경</a:t>
                      </a:r>
                      <a:r>
                        <a:rPr lang="en-US" altLang="ko-KR" sz="1200" dirty="0" smtClean="0"/>
                        <a:t>/</a:t>
                      </a:r>
                      <a:r>
                        <a:rPr lang="ko-KR" altLang="en-US" sz="1200" dirty="0" err="1" smtClean="0"/>
                        <a:t>미관성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u="none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금속염을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이용하여 화강석 내부에 금속산화물 각각의 고유한 색상으로 착색하는 기술로 중금속 용출 등 유해성이 없는 친환경 제품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무기질의 천연 안료를 사용함으로써 착색 안정성을 도모하고 다양한 색상 발현이 가능하며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광택으로 인한 외관이 미려한 건축자재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smtClean="0"/>
                        <a:t>시험성적서</a:t>
                      </a:r>
                      <a:endParaRPr lang="en-US" altLang="ko-KR" sz="1200" dirty="0" smtClean="0"/>
                    </a:p>
                    <a:p>
                      <a:pPr latinLnBrk="1"/>
                      <a:r>
                        <a:rPr lang="ko-KR" altLang="en-US" sz="1200" dirty="0" smtClean="0"/>
                        <a:t>회사 홍보자료</a:t>
                      </a:r>
                      <a:endParaRPr lang="ko-KR" altLang="en-US" sz="1200" dirty="0"/>
                    </a:p>
                  </a:txBody>
                  <a:tcPr/>
                </a:tc>
              </a:tr>
              <a:tr h="135536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smtClean="0"/>
                        <a:t>내구성</a:t>
                      </a:r>
                      <a:r>
                        <a:rPr lang="en-US" altLang="ko-KR" sz="1200" dirty="0" smtClean="0"/>
                        <a:t>/</a:t>
                      </a:r>
                      <a:r>
                        <a:rPr lang="ko-KR" altLang="en-US" sz="1200" dirty="0" smtClean="0"/>
                        <a:t>경제성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장기간 사용해도 변색되지 않아 내구성이 우수하고</a:t>
                      </a:r>
                      <a:r>
                        <a:rPr lang="en-US" altLang="ko-KR" sz="1200" b="0" u="none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강도 및 </a:t>
                      </a:r>
                      <a:endParaRPr lang="en-US" altLang="ko-KR" sz="1200" b="0" u="none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동결융해 저항성이 우수하여 </a:t>
                      </a:r>
                      <a:r>
                        <a:rPr lang="ko-KR" altLang="en-US" sz="1200" b="0" u="none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외장재로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적합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u="none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스크레치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및 </a:t>
                      </a:r>
                      <a:r>
                        <a:rPr lang="ko-KR" altLang="en-US" sz="1200" b="0" u="none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내오염성이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강해 장기간 사용 가능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내구성이 우수하여 하자보수 및 유지보수비용이 발생하지 않아 경제적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ko-KR" altLang="en-US" sz="1200" b="0" u="none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시험성적서</a:t>
                      </a:r>
                      <a:endParaRPr lang="en-US" altLang="ko-KR" sz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회사홍보자료</a:t>
                      </a:r>
                      <a:endParaRPr lang="en-US" altLang="ko-KR" sz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월간물가시세 </a:t>
                      </a:r>
                      <a:r>
                        <a:rPr lang="en-US" altLang="ko-KR" sz="1200" dirty="0" smtClean="0"/>
                        <a:t>17</a:t>
                      </a:r>
                      <a:r>
                        <a:rPr lang="ko-KR" altLang="en-US" sz="1200" dirty="0" smtClean="0"/>
                        <a:t>년</a:t>
                      </a:r>
                      <a:r>
                        <a:rPr lang="en-US" altLang="ko-KR" sz="1200" dirty="0" smtClean="0"/>
                        <a:t>1</a:t>
                      </a:r>
                      <a:r>
                        <a:rPr lang="ko-KR" altLang="en-US" sz="1200" dirty="0" smtClean="0"/>
                        <a:t>월호 </a:t>
                      </a:r>
                      <a:r>
                        <a:rPr lang="en-US" altLang="ko-KR" sz="1200" dirty="0" smtClean="0"/>
                        <a:t>407~408P</a:t>
                      </a:r>
                      <a:endParaRPr lang="ko-KR" altLang="en-US" sz="1200" dirty="0" smtClean="0"/>
                    </a:p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</a:tr>
              <a:tr h="19604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자체 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ko-KR" altLang="en-US" sz="1200" dirty="0" smtClean="0"/>
                        <a:t>평가 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ko-KR" altLang="en-US" sz="1200" dirty="0" smtClean="0"/>
                        <a:t>의견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50000"/>
                        </a:lnSpc>
                        <a:spcBef>
                          <a:spcPts val="100"/>
                        </a:spcBef>
                        <a:buFont typeface="Wingdings" pitchFamily="2" charset="2"/>
                        <a:buNone/>
                      </a:pPr>
                      <a:r>
                        <a:rPr lang="ko-KR" altLang="en-US" sz="1200" dirty="0" err="1" smtClean="0"/>
                        <a:t>세진산업</a:t>
                      </a:r>
                      <a:r>
                        <a:rPr lang="ko-KR" altLang="en-US" sz="1200" dirty="0" smtClean="0"/>
                        <a:t>㈜의 자체 기술로 개발한 </a:t>
                      </a:r>
                      <a:r>
                        <a:rPr lang="ko-KR" altLang="en-US" sz="1200" dirty="0" err="1" smtClean="0"/>
                        <a:t>빛깔석은</a:t>
                      </a:r>
                      <a:r>
                        <a:rPr lang="ko-KR" altLang="en-US" sz="1200" dirty="0" smtClean="0"/>
                        <a:t> 특허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성능인증</a:t>
                      </a:r>
                      <a:r>
                        <a:rPr lang="en-US" altLang="ko-KR" sz="1200" dirty="0" smtClean="0"/>
                        <a:t>,</a:t>
                      </a:r>
                    </a:p>
                    <a:p>
                      <a:pPr marL="180975" indent="-180975" algn="l">
                        <a:lnSpc>
                          <a:spcPct val="150000"/>
                        </a:lnSpc>
                        <a:spcBef>
                          <a:spcPts val="100"/>
                        </a:spcBef>
                        <a:buFont typeface="Wingdings" pitchFamily="2" charset="2"/>
                        <a:buNone/>
                      </a:pPr>
                      <a:r>
                        <a:rPr lang="ko-KR" altLang="en-US" sz="1200" dirty="0" smtClean="0"/>
                        <a:t>조달우수제품지정 등을 받은 제품으로 건축용 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내외장재로 </a:t>
                      </a:r>
                      <a:endParaRPr lang="en-US" altLang="ko-KR" sz="1200" b="0" u="none" dirty="0" smtClean="0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marL="180975" indent="-180975" algn="l">
                        <a:lnSpc>
                          <a:spcPct val="150000"/>
                        </a:lnSpc>
                        <a:spcBef>
                          <a:spcPts val="100"/>
                        </a:spcBef>
                        <a:buFont typeface="Wingdings" pitchFamily="2" charset="2"/>
                        <a:buNone/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사용하기 위하여 자연산 화강석에 컬러석재 제조기법을 적</a:t>
                      </a:r>
                      <a:endParaRPr lang="en-US" altLang="ko-KR" sz="1200" b="0" u="none" dirty="0" smtClean="0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marL="180975" indent="-180975" algn="l">
                        <a:lnSpc>
                          <a:spcPct val="150000"/>
                        </a:lnSpc>
                        <a:spcBef>
                          <a:spcPts val="100"/>
                        </a:spcBef>
                        <a:buFont typeface="Wingdings" pitchFamily="2" charset="2"/>
                        <a:buNone/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용하여 가공 제조한 </a:t>
                      </a:r>
                      <a:r>
                        <a:rPr lang="ko-KR" altLang="en-US" sz="1200" b="0" u="none" dirty="0" err="1" smtClean="0">
                          <a:solidFill>
                            <a:schemeClr val="tx1"/>
                          </a:solidFill>
                          <a:latin typeface="+mn-ea"/>
                        </a:rPr>
                        <a:t>판석으로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 천연안료 사용으로 친환경적</a:t>
                      </a:r>
                      <a:endParaRPr lang="en-US" altLang="ko-KR" sz="1200" b="0" u="none" dirty="0" smtClean="0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marL="180975" indent="-180975" algn="l">
                        <a:lnSpc>
                          <a:spcPct val="150000"/>
                        </a:lnSpc>
                        <a:spcBef>
                          <a:spcPts val="100"/>
                        </a:spcBef>
                        <a:buFont typeface="Wingdings" pitchFamily="2" charset="2"/>
                        <a:buNone/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이며 특정색상으로 착색이 가능하여 외관이 미려한 건축</a:t>
                      </a:r>
                      <a:endParaRPr lang="en-US" altLang="ko-KR" sz="1200" b="0" u="none" dirty="0" smtClean="0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marL="180975" indent="-180975" algn="l">
                        <a:lnSpc>
                          <a:spcPct val="150000"/>
                        </a:lnSpc>
                        <a:spcBef>
                          <a:spcPts val="100"/>
                        </a:spcBef>
                        <a:buFont typeface="Wingdings" pitchFamily="2" charset="2"/>
                        <a:buNone/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자재 제품이며</a:t>
                      </a:r>
                      <a:r>
                        <a:rPr lang="en-US" altLang="ko-KR" sz="1200" b="0" u="none" baseline="0" dirty="0" smtClean="0">
                          <a:solidFill>
                            <a:schemeClr val="tx1"/>
                          </a:solidFill>
                          <a:latin typeface="+mn-ea"/>
                        </a:rPr>
                        <a:t> 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자재의 구조적 안정성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, 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내구성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, 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유지보수비</a:t>
                      </a:r>
                      <a:endParaRPr lang="en-US" altLang="ko-KR" sz="1200" b="0" u="none" dirty="0" smtClean="0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marL="180975" indent="-180975" algn="l">
                        <a:lnSpc>
                          <a:spcPct val="150000"/>
                        </a:lnSpc>
                        <a:spcBef>
                          <a:spcPts val="100"/>
                        </a:spcBef>
                        <a:buFont typeface="Wingdings" pitchFamily="2" charset="2"/>
                        <a:buNone/>
                      </a:pP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절감효과</a:t>
                      </a:r>
                      <a:r>
                        <a:rPr lang="en-US" altLang="ko-KR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, </a:t>
                      </a:r>
                      <a:r>
                        <a:rPr lang="ko-KR" altLang="en-US" sz="1200" b="0" u="none" dirty="0" err="1" smtClean="0">
                          <a:solidFill>
                            <a:schemeClr val="tx1"/>
                          </a:solidFill>
                          <a:latin typeface="+mn-ea"/>
                        </a:rPr>
                        <a:t>친환경성</a:t>
                      </a:r>
                      <a:r>
                        <a:rPr lang="ko-KR" altLang="en-US" sz="1200" b="0" u="none" dirty="0" smtClean="0">
                          <a:solidFill>
                            <a:schemeClr val="tx1"/>
                          </a:solidFill>
                          <a:latin typeface="+mn-ea"/>
                        </a:rPr>
                        <a:t> 등이 된 우수제품임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smtClean="0"/>
                        <a:t>회사홍보물</a:t>
                      </a:r>
                      <a:endParaRPr lang="ko-KR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4664" y="539552"/>
            <a:ext cx="415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우수건축자재  </a:t>
            </a:r>
            <a:r>
              <a:rPr lang="ko-KR" altLang="en-US" dirty="0" smtClean="0"/>
              <a:t>유사제품과의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비교표</a:t>
            </a:r>
            <a:endParaRPr lang="ko-KR" altLang="en-US" dirty="0"/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8612552"/>
              </p:ext>
            </p:extLst>
          </p:nvPr>
        </p:nvGraphicFramePr>
        <p:xfrm>
          <a:off x="323529" y="1556792"/>
          <a:ext cx="6273823" cy="740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211"/>
                <a:gridCol w="3163272"/>
                <a:gridCol w="2583340"/>
              </a:tblGrid>
              <a:tr h="3072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신청제품</a:t>
                      </a: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기존 일반제품</a:t>
                      </a:r>
                      <a:endParaRPr lang="ko-KR" altLang="en-US" sz="1800" b="1" kern="120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4097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제품</a:t>
                      </a:r>
                      <a:endParaRPr lang="en-US" altLang="ko-KR" sz="1000" b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사진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4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 smtClean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ctr" defTabSz="91434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34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 smtClean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950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공법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특성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및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장단점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</a:t>
                      </a: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화강석을 재단 가공하고 특정 색상으로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착색</a:t>
                      </a: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하여 다양한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색상의 빛깔석</a:t>
                      </a: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(Hue Stone)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을 </a:t>
                      </a: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제조하는 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기술</a:t>
                      </a: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무기물질의 천연 안료를 사용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착색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안정성</a:t>
                      </a:r>
                      <a:endParaRPr lang="en-US" altLang="ko-KR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도모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제품수명을 증대 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외관이 미려한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건축</a:t>
                      </a:r>
                      <a:endParaRPr lang="en-US" altLang="ko-KR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자재 </a:t>
                      </a:r>
                      <a:endParaRPr lang="ko-KR" altLang="en-US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ko-KR" sz="1100" b="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금속염을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이용하여 고유한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다양한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색상으로</a:t>
                      </a:r>
                      <a:endParaRPr lang="en-US" altLang="ko-KR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착색</a:t>
                      </a:r>
                      <a:r>
                        <a:rPr lang="en-US" altLang="ko-KR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친환경적이고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변색이 전혀 없어 장기간 </a:t>
                      </a:r>
                      <a:endParaRPr lang="en-US" altLang="ko-KR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사용</a:t>
                      </a:r>
                      <a:endParaRPr lang="en-US" altLang="ko-KR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변색 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24%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향상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경면 광택도 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55~62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배 향상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광택유지율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연필경도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1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내오염성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우수</a:t>
                      </a: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중금속</a:t>
                      </a:r>
                      <a:endParaRPr lang="en-US" altLang="ko-KR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검출없음</a:t>
                      </a:r>
                      <a:endParaRPr lang="ko-KR" altLang="en-US" sz="11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ko-KR" sz="1100" b="0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불연성시험</a:t>
                      </a:r>
                      <a:r>
                        <a:rPr lang="en-US" altLang="ko-KR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가스유해성시험</a:t>
                      </a:r>
                      <a:r>
                        <a:rPr lang="en-US" altLang="ko-KR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0" kern="120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열방출시험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등</a:t>
                      </a:r>
                      <a:r>
                        <a:rPr lang="ko-KR" alt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100" b="0" kern="1200" baseline="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b="0" kern="120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불연재료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lang="ko-KR" altLang="en-US" sz="1100" b="0" kern="120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난연재료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kern="120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국토해양부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기준 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만족</a:t>
                      </a:r>
                      <a:endParaRPr lang="en-US" altLang="ko-KR" sz="1100" b="0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ko-KR" sz="1100" b="0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ko-KR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경제성효과 분석결과 기존제품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+mn-ea"/>
                        </a:rPr>
                        <a:t> 대비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+mn-ea"/>
                        </a:rPr>
                        <a:t>29.63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+mn-ea"/>
                        </a:rPr>
                        <a:t>%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+mn-ea"/>
                        </a:rPr>
                        <a:t>  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+mn-ea"/>
                        </a:rPr>
                        <a:t>로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  <a:latin typeface="+mn-ea"/>
                        </a:rPr>
                        <a:t>감소하여 경제적</a:t>
                      </a:r>
                      <a:endParaRPr lang="ko-KR" altLang="en-US" sz="11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유기염료 사용으로 환경오염우려</a:t>
                      </a:r>
                      <a:endParaRPr lang="en-US" altLang="ko-KR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altLang="en-US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배치타입으로 생산하여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생산소요</a:t>
                      </a:r>
                      <a:endParaRPr lang="en-US" altLang="ko-KR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시간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증가</a:t>
                      </a:r>
                      <a:endParaRPr lang="en-US" altLang="ko-KR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altLang="en-US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사용 염료 과다투입으로 생산원가 </a:t>
                      </a:r>
                      <a:endParaRPr lang="en-US" altLang="ko-KR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증가</a:t>
                      </a:r>
                      <a:endParaRPr lang="en-US" altLang="ko-KR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altLang="en-US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유기염료 사용으로 장기간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사용 시</a:t>
                      </a:r>
                      <a:endParaRPr lang="en-US" altLang="ko-KR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변색 다수 발생</a:t>
                      </a:r>
                      <a:endParaRPr lang="en-US" altLang="ko-KR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altLang="en-US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-.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유기염료 사용으로 염료 냄새로 </a:t>
                      </a:r>
                      <a:endParaRPr lang="en-US" altLang="ko-KR" sz="11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작업환경악화</a:t>
                      </a:r>
                      <a:endParaRPr lang="ko-KR" altLang="en-US" sz="11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28" marR="91428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1" name="_x287907080" descr="EMB00001f8427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9705" y="1920337"/>
            <a:ext cx="2460148" cy="16435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_x99170832" descr="EMB00000560b996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5" y="1876803"/>
            <a:ext cx="798741" cy="1729740"/>
          </a:xfrm>
          <a:prstGeom prst="rect">
            <a:avLst/>
          </a:prstGeom>
          <a:noFill/>
          <a:ln w="3175"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_x99171632" descr="EMB00000560b998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73" y="1876802"/>
            <a:ext cx="704013" cy="17427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_x31868160" descr="EMB00000560b999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37" y="1877823"/>
            <a:ext cx="731197" cy="17300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세진산업\Desktop\음수대-레드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85" y="1899662"/>
            <a:ext cx="708618" cy="1677835"/>
          </a:xfrm>
          <a:prstGeom prst="rect">
            <a:avLst/>
          </a:prstGeom>
          <a:noFill/>
          <a:ln w="38100">
            <a:solidFill>
              <a:srgbClr val="B14503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31" name="TextBox 30"/>
          <p:cNvSpPr txBox="1"/>
          <p:nvPr/>
        </p:nvSpPr>
        <p:spPr>
          <a:xfrm>
            <a:off x="548680" y="1043608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3-1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성능 비교표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4664" y="539552"/>
            <a:ext cx="415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우수건축자재  </a:t>
            </a:r>
            <a:r>
              <a:rPr lang="ko-KR" altLang="en-US" dirty="0" smtClean="0"/>
              <a:t>유사제품과의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비교표</a:t>
            </a:r>
            <a:endParaRPr lang="ko-KR" altLang="en-US" dirty="0"/>
          </a:p>
        </p:txBody>
      </p:sp>
      <p:pic>
        <p:nvPicPr>
          <p:cNvPr id="12" name="_x82848064" descr="EMB00001f84274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4590" y="1475656"/>
            <a:ext cx="4110634" cy="461083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8680" y="1043608"/>
            <a:ext cx="549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3-2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가격 비교표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경제성 효과분석</a:t>
            </a:r>
            <a:r>
              <a:rPr lang="en-US" altLang="ko-KR" dirty="0" smtClean="0"/>
              <a:t>(LCC) </a:t>
            </a:r>
            <a:r>
              <a:rPr lang="ko-KR" altLang="en-US" dirty="0" smtClean="0"/>
              <a:t>분석 결과</a:t>
            </a:r>
            <a:endParaRPr lang="ko-KR" altLang="en-US" dirty="0"/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548680" y="6084168"/>
            <a:ext cx="5904656" cy="292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975" indent="-180975">
              <a:lnSpc>
                <a:spcPct val="150000"/>
              </a:lnSpc>
              <a:spcBef>
                <a:spcPts val="100"/>
              </a:spcBef>
              <a:buFont typeface="Wingdings" pitchFamily="2" charset="2"/>
              <a:buBlip>
                <a:blip r:embed="rId4"/>
              </a:buBlip>
            </a:pPr>
            <a:r>
              <a:rPr lang="ko-KR" altLang="en-US" sz="1200" dirty="0" smtClean="0">
                <a:latin typeface="+mn-ea"/>
              </a:rPr>
              <a:t>본 신청 제품의 수명기간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내용연수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중 총비용은 비교제품 대비 </a:t>
            </a:r>
            <a:r>
              <a:rPr lang="en-US" altLang="ko-KR" sz="1200" dirty="0" smtClean="0">
                <a:latin typeface="+mn-ea"/>
              </a:rPr>
              <a:t>29.63%</a:t>
            </a:r>
            <a:r>
              <a:rPr lang="ko-KR" altLang="en-US" sz="1200" dirty="0" smtClean="0">
                <a:latin typeface="+mn-ea"/>
              </a:rPr>
              <a:t>로 감소하여 경제가치가 양호함</a:t>
            </a:r>
            <a:r>
              <a:rPr lang="en-US" altLang="ko-KR" sz="1200" dirty="0" smtClean="0">
                <a:latin typeface="+mn-ea"/>
              </a:rPr>
              <a:t>.</a:t>
            </a:r>
            <a:endParaRPr lang="en-US" altLang="ko-KR" sz="1200" dirty="0">
              <a:latin typeface="+mn-ea"/>
            </a:endParaRPr>
          </a:p>
          <a:p>
            <a:pPr marL="180975" indent="-180975">
              <a:lnSpc>
                <a:spcPct val="150000"/>
              </a:lnSpc>
              <a:spcBef>
                <a:spcPts val="100"/>
              </a:spcBef>
              <a:buFont typeface="Wingdings" pitchFamily="2" charset="2"/>
              <a:buBlip>
                <a:blip r:embed="rId4"/>
              </a:buBlip>
            </a:pPr>
            <a:r>
              <a:rPr lang="ko-KR" altLang="en-US" sz="1200" dirty="0" err="1" smtClean="0">
                <a:latin typeface="+mn-ea"/>
              </a:rPr>
              <a:t>금속염을</a:t>
            </a:r>
            <a:r>
              <a:rPr lang="ko-KR" altLang="en-US" sz="1200" dirty="0" smtClean="0">
                <a:latin typeface="+mn-ea"/>
              </a:rPr>
              <a:t> 이용하여 화강석 내부에 금속산화물 각각의 고유 색상으로 착색하여 중금속의 용출 등 유해성이 없는 친환경 제품임</a:t>
            </a:r>
            <a:r>
              <a:rPr lang="en-US" altLang="ko-KR" sz="1200" dirty="0" smtClean="0">
                <a:latin typeface="+mn-ea"/>
              </a:rPr>
              <a:t>.</a:t>
            </a:r>
            <a:endParaRPr lang="en-US" altLang="ko-KR" sz="1200" dirty="0">
              <a:latin typeface="+mn-ea"/>
            </a:endParaRPr>
          </a:p>
          <a:p>
            <a:pPr marL="180975" indent="-180975">
              <a:lnSpc>
                <a:spcPct val="150000"/>
              </a:lnSpc>
              <a:spcBef>
                <a:spcPts val="100"/>
              </a:spcBef>
              <a:buFont typeface="Wingdings" pitchFamily="2" charset="2"/>
              <a:buBlip>
                <a:blip r:embed="rId4"/>
              </a:buBlip>
            </a:pPr>
            <a:r>
              <a:rPr lang="ko-KR" altLang="en-US" sz="1200" dirty="0" smtClean="0">
                <a:latin typeface="+mn-ea"/>
              </a:rPr>
              <a:t>무기질의 천연안료를  사용함으로써  착색안정성을 도모하고 다양한 색상 발현이 가능하며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광택으로 인한 외관이 미려한 건축자재임</a:t>
            </a:r>
            <a:r>
              <a:rPr lang="en-US" altLang="ko-KR" sz="1200" dirty="0" smtClean="0">
                <a:latin typeface="+mn-ea"/>
              </a:rPr>
              <a:t>.</a:t>
            </a:r>
            <a:endParaRPr lang="en-US" altLang="ko-KR" sz="1200" dirty="0">
              <a:latin typeface="+mn-ea"/>
            </a:endParaRPr>
          </a:p>
          <a:p>
            <a:pPr marL="180975" indent="-180975">
              <a:lnSpc>
                <a:spcPct val="150000"/>
              </a:lnSpc>
              <a:spcBef>
                <a:spcPts val="100"/>
              </a:spcBef>
              <a:buFont typeface="Wingdings" pitchFamily="2" charset="2"/>
              <a:buBlip>
                <a:blip r:embed="rId4"/>
              </a:buBlip>
            </a:pPr>
            <a:r>
              <a:rPr lang="ko-KR" altLang="en-US" sz="1200" dirty="0" smtClean="0">
                <a:latin typeface="+mn-ea"/>
              </a:rPr>
              <a:t>장기간 사용해도 변색이 되지 않아 내구성이 우수하여 하자 보수 및 유지보수 비용이 발생 하지 않아 경제적 효과가 </a:t>
            </a:r>
            <a:r>
              <a:rPr lang="ko-KR" altLang="en-US" sz="1200" dirty="0" smtClean="0">
                <a:latin typeface="+mn-ea"/>
              </a:rPr>
              <a:t>큼</a:t>
            </a:r>
            <a:endParaRPr lang="en-US" altLang="ko-KR" sz="1200" dirty="0">
              <a:latin typeface="+mn-ea"/>
            </a:endParaRPr>
          </a:p>
          <a:p>
            <a:pPr marL="180975" indent="-180975">
              <a:lnSpc>
                <a:spcPct val="150000"/>
              </a:lnSpc>
              <a:spcBef>
                <a:spcPts val="100"/>
              </a:spcBef>
              <a:buFont typeface="Wingdings" pitchFamily="2" charset="2"/>
              <a:buBlip>
                <a:blip r:embed="rId4"/>
              </a:buBlip>
            </a:pPr>
            <a:r>
              <a:rPr lang="ko-KR" altLang="en-US" sz="1200" dirty="0" err="1" smtClean="0">
                <a:latin typeface="+mn-ea"/>
              </a:rPr>
              <a:t>화재시에도</a:t>
            </a:r>
            <a:r>
              <a:rPr lang="ko-KR" altLang="en-US" sz="1200" dirty="0" smtClean="0">
                <a:latin typeface="+mn-ea"/>
              </a:rPr>
              <a:t> 유독가스 발생이 없는 안전한 건축자재임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ko-KR" altLang="en-US" sz="1200" dirty="0" smtClean="0">
                <a:latin typeface="+mn-ea"/>
              </a:rPr>
              <a:t> </a:t>
            </a:r>
            <a:endParaRPr lang="ko-KR" altLang="en-US" sz="12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4664" y="61156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회사 소개</a:t>
            </a:r>
            <a:endParaRPr lang="ko-KR" altLang="en-US" dirty="0"/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black">
          <a:xfrm>
            <a:off x="130920" y="1241424"/>
            <a:ext cx="6696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eaLnBrk="1" latinLnBrk="0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회  사  명 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: </a:t>
            </a:r>
            <a:r>
              <a:rPr kumimoji="0" lang="ko-KR" altLang="en-US" sz="1600" dirty="0" err="1" smtClean="0">
                <a:latin typeface="+mn-ea"/>
                <a:ea typeface="+mn-ea"/>
                <a:cs typeface="Arial" pitchFamily="34" charset="0"/>
              </a:rPr>
              <a:t>세진산업주식회사</a:t>
            </a:r>
            <a:endParaRPr kumimoji="0" lang="ko-KR" altLang="en-US" sz="1600" dirty="0"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black">
          <a:xfrm>
            <a:off x="130920" y="1654040"/>
            <a:ext cx="6696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eaLnBrk="1" latinLnBrk="0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설  </a:t>
            </a:r>
            <a:r>
              <a:rPr kumimoji="0" lang="ko-KR" altLang="en-US" sz="1600" dirty="0" err="1">
                <a:latin typeface="+mn-ea"/>
                <a:ea typeface="+mn-ea"/>
                <a:cs typeface="Arial" pitchFamily="34" charset="0"/>
              </a:rPr>
              <a:t>립</a:t>
            </a: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  일 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: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1998. 03. 20 </a:t>
            </a:r>
            <a:endParaRPr kumimoji="0" lang="ko-KR" altLang="en-US" sz="1600" dirty="0"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black">
          <a:xfrm>
            <a:off x="130920" y="2059036"/>
            <a:ext cx="6696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eaLnBrk="1" latinLnBrk="0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대  표  자 </a:t>
            </a:r>
            <a:r>
              <a:rPr kumimoji="0" lang="en-US" altLang="ko-KR" sz="1600">
                <a:latin typeface="+mn-ea"/>
                <a:ea typeface="+mn-ea"/>
                <a:cs typeface="Arial" pitchFamily="34" charset="0"/>
              </a:rPr>
              <a:t>: </a:t>
            </a:r>
            <a:r>
              <a:rPr kumimoji="0" lang="ko-KR" altLang="en-US" sz="1600" smtClean="0">
                <a:latin typeface="+mn-ea"/>
                <a:ea typeface="+mn-ea"/>
                <a:cs typeface="Arial" pitchFamily="34" charset="0"/>
              </a:rPr>
              <a:t>김  숙  자</a:t>
            </a:r>
            <a:endParaRPr kumimoji="0" lang="ko-KR" altLang="en-US" sz="1600" dirty="0"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black">
          <a:xfrm>
            <a:off x="130920" y="2461652"/>
            <a:ext cx="6696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eaLnBrk="1" latinLnBrk="0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소  재  지 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: 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전라북도 익산시 약촌로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8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길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61-19</a:t>
            </a:r>
            <a:endParaRPr kumimoji="0" lang="ko-KR" altLang="en-US" sz="1600" dirty="0">
              <a:latin typeface="+mn-ea"/>
              <a:ea typeface="+mn-ea"/>
            </a:endParaRP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black">
          <a:xfrm>
            <a:off x="116632" y="2884268"/>
            <a:ext cx="6696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eaLnBrk="1" latinLnBrk="0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자  본  금 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: 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800</a:t>
            </a:r>
            <a:r>
              <a:rPr kumimoji="0" lang="ko-KR" altLang="en-US" sz="1600" dirty="0" err="1" smtClean="0">
                <a:latin typeface="+mn-ea"/>
                <a:ea typeface="+mn-ea"/>
                <a:cs typeface="Arial" pitchFamily="34" charset="0"/>
              </a:rPr>
              <a:t>백만원</a:t>
            </a:r>
            <a:endParaRPr kumimoji="0" lang="ko-KR" altLang="en-US" sz="1600" dirty="0"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black">
          <a:xfrm>
            <a:off x="145207" y="3293337"/>
            <a:ext cx="65241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eaLnBrk="1" latinLnBrk="0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사업분야 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: </a:t>
            </a:r>
            <a:r>
              <a:rPr kumimoji="0" lang="ko-KR" altLang="en-US" sz="1600" dirty="0" err="1" smtClean="0">
                <a:latin typeface="+mn-ea"/>
                <a:ea typeface="+mn-ea"/>
                <a:cs typeface="Arial" pitchFamily="34" charset="0"/>
              </a:rPr>
              <a:t>건축석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, </a:t>
            </a:r>
            <a:r>
              <a:rPr kumimoji="0" lang="ko-KR" altLang="en-US" sz="1600" dirty="0" err="1" smtClean="0">
                <a:latin typeface="+mn-ea"/>
                <a:ea typeface="+mn-ea"/>
                <a:cs typeface="Arial" pitchFamily="34" charset="0"/>
              </a:rPr>
              <a:t>보도판석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, 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조경용 </a:t>
            </a:r>
            <a:r>
              <a:rPr kumimoji="0" lang="ko-KR" altLang="en-US" sz="1600" dirty="0" err="1" smtClean="0">
                <a:latin typeface="+mn-ea"/>
                <a:ea typeface="+mn-ea"/>
                <a:cs typeface="Arial" pitchFamily="34" charset="0"/>
              </a:rPr>
              <a:t>석재품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, 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경계석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, </a:t>
            </a:r>
          </a:p>
          <a:p>
            <a:pPr marL="285750" indent="-285750" eaLnBrk="1" latinLnBrk="0" hangingPunct="1">
              <a:spcBef>
                <a:spcPct val="50000"/>
              </a:spcBef>
            </a:pP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                  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조형물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, </a:t>
            </a:r>
            <a:r>
              <a:rPr kumimoji="0" lang="ko-KR" altLang="en-US" sz="1600" dirty="0" err="1" smtClean="0">
                <a:latin typeface="+mn-ea"/>
                <a:ea typeface="+mn-ea"/>
                <a:cs typeface="Arial" pitchFamily="34" charset="0"/>
              </a:rPr>
              <a:t>석물등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 </a:t>
            </a:r>
            <a:r>
              <a:rPr kumimoji="0" lang="ko-KR" altLang="en-US" sz="1600" dirty="0" err="1" smtClean="0">
                <a:latin typeface="+mn-ea"/>
                <a:ea typeface="+mn-ea"/>
                <a:cs typeface="Arial" pitchFamily="34" charset="0"/>
              </a:rPr>
              <a:t>석재품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 일체</a:t>
            </a:r>
            <a:endParaRPr kumimoji="0" lang="en-US" altLang="ko-KR" sz="1600" dirty="0"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black">
          <a:xfrm>
            <a:off x="143301" y="4067944"/>
            <a:ext cx="6714699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eaLnBrk="1" latinLnBrk="0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주요연혁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:    1997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. 10. 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여성기업인증</a:t>
            </a:r>
            <a:endParaRPr kumimoji="0" lang="en-US" altLang="ko-KR" sz="1600" dirty="0">
              <a:latin typeface="+mn-ea"/>
              <a:ea typeface="+mn-ea"/>
              <a:cs typeface="Arial" pitchFamily="34" charset="0"/>
            </a:endParaRPr>
          </a:p>
          <a:p>
            <a:pPr eaLnBrk="1" latinLnBrk="0" hangingPunct="1">
              <a:spcBef>
                <a:spcPct val="50000"/>
              </a:spcBef>
            </a:pP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                    2007. 09. </a:t>
            </a:r>
            <a:r>
              <a:rPr kumimoji="0" lang="ko-KR" altLang="en-US" sz="1600" dirty="0" err="1" smtClean="0">
                <a:latin typeface="+mn-ea"/>
                <a:ea typeface="+mn-ea"/>
                <a:cs typeface="Arial" pitchFamily="34" charset="0"/>
              </a:rPr>
              <a:t>이노비즈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 인증</a:t>
            </a:r>
            <a:endParaRPr kumimoji="0" lang="en-US" altLang="ko-KR" sz="1600" dirty="0" smtClean="0">
              <a:latin typeface="+mn-ea"/>
              <a:ea typeface="+mn-ea"/>
              <a:cs typeface="Arial" pitchFamily="34" charset="0"/>
            </a:endParaRPr>
          </a:p>
          <a:p>
            <a:pPr eaLnBrk="1" latinLnBrk="0" hangingPunct="1">
              <a:spcBef>
                <a:spcPct val="50000"/>
              </a:spcBef>
            </a:pP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                    2010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. 06. </a:t>
            </a: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수출유망중소기업</a:t>
            </a:r>
            <a:endParaRPr kumimoji="0" lang="en-US" altLang="ko-KR" sz="1600" dirty="0" smtClean="0">
              <a:latin typeface="+mn-ea"/>
              <a:ea typeface="+mn-ea"/>
              <a:cs typeface="Arial" pitchFamily="34" charset="0"/>
            </a:endParaRPr>
          </a:p>
          <a:p>
            <a:pPr eaLnBrk="1" latinLnBrk="0" hangingPunct="1">
              <a:spcBef>
                <a:spcPct val="50000"/>
              </a:spcBef>
            </a:pP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                    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2011. 12.</a:t>
            </a: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 석재 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KS </a:t>
            </a: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인증</a:t>
            </a:r>
            <a:endParaRPr kumimoji="0" lang="en-US" altLang="ko-KR" sz="1600" dirty="0" smtClean="0">
              <a:latin typeface="+mn-ea"/>
              <a:ea typeface="+mn-ea"/>
              <a:cs typeface="Arial" pitchFamily="34" charset="0"/>
            </a:endParaRPr>
          </a:p>
          <a:p>
            <a:pPr eaLnBrk="1" latinLnBrk="0" hangingPunct="1">
              <a:spcBef>
                <a:spcPct val="50000"/>
              </a:spcBef>
            </a:pP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                    2012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. 07. </a:t>
            </a: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품질인증지정서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(Q</a:t>
            </a: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마크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) </a:t>
            </a:r>
            <a:r>
              <a:rPr kumimoji="0" lang="ko-KR" altLang="en-US" sz="1600" dirty="0">
                <a:latin typeface="+mn-ea"/>
                <a:ea typeface="+mn-ea"/>
                <a:cs typeface="Arial" pitchFamily="34" charset="0"/>
              </a:rPr>
              <a:t>획득</a:t>
            </a:r>
            <a:endParaRPr kumimoji="0" lang="en-US" altLang="ko-KR" sz="1600" dirty="0" smtClean="0">
              <a:latin typeface="+mn-ea"/>
              <a:ea typeface="+mn-ea"/>
              <a:cs typeface="Arial" pitchFamily="34" charset="0"/>
            </a:endParaRPr>
          </a:p>
          <a:p>
            <a:pPr eaLnBrk="1" latinLnBrk="0" hangingPunct="1">
              <a:spcBef>
                <a:spcPct val="50000"/>
              </a:spcBef>
            </a:pP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                     2014</a:t>
            </a: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. 12. 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단체표준표시 인증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,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환경경영인증</a:t>
            </a:r>
            <a:endParaRPr kumimoji="0" lang="en-US" altLang="ko-KR" sz="1600" dirty="0" smtClean="0">
              <a:latin typeface="+mn-ea"/>
              <a:ea typeface="+mn-ea"/>
              <a:cs typeface="Arial" pitchFamily="34" charset="0"/>
            </a:endParaRPr>
          </a:p>
          <a:p>
            <a:pPr eaLnBrk="1" latinLnBrk="0" hangingPunct="1">
              <a:spcBef>
                <a:spcPct val="50000"/>
              </a:spcBef>
            </a:pPr>
            <a:r>
              <a:rPr kumimoji="0" lang="en-US" altLang="ko-KR" sz="1600" dirty="0">
                <a:latin typeface="+mn-ea"/>
                <a:ea typeface="+mn-ea"/>
                <a:cs typeface="Arial" pitchFamily="34" charset="0"/>
              </a:rPr>
              <a:t> </a:t>
            </a: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                    2015. 10. 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중소기업청 성능인증</a:t>
            </a:r>
            <a:endParaRPr kumimoji="0" lang="en-US" altLang="ko-KR" sz="1600" dirty="0" smtClean="0">
              <a:latin typeface="+mn-ea"/>
              <a:ea typeface="+mn-ea"/>
              <a:cs typeface="Arial" pitchFamily="34" charset="0"/>
            </a:endParaRPr>
          </a:p>
          <a:p>
            <a:pPr eaLnBrk="1" latinLnBrk="0" hangingPunct="1">
              <a:spcBef>
                <a:spcPct val="50000"/>
              </a:spcBef>
            </a:pPr>
            <a:r>
              <a:rPr kumimoji="0" lang="en-US" altLang="ko-KR" sz="1600" dirty="0" smtClean="0">
                <a:latin typeface="+mn-ea"/>
                <a:ea typeface="+mn-ea"/>
                <a:cs typeface="Arial" pitchFamily="34" charset="0"/>
              </a:rPr>
              <a:t>                     2016. 09. </a:t>
            </a:r>
            <a:r>
              <a:rPr kumimoji="0" lang="ko-KR" altLang="en-US" sz="1600" dirty="0" smtClean="0">
                <a:latin typeface="+mn-ea"/>
                <a:ea typeface="+mn-ea"/>
                <a:cs typeface="Arial" pitchFamily="34" charset="0"/>
              </a:rPr>
              <a:t>조달우수제품 지정</a:t>
            </a:r>
            <a:endParaRPr kumimoji="0" lang="en-US" altLang="ko-KR" sz="1600" dirty="0" smtClean="0">
              <a:latin typeface="+mn-ea"/>
              <a:ea typeface="+mn-ea"/>
              <a:cs typeface="Arial" pitchFamily="34" charset="0"/>
            </a:endParaRPr>
          </a:p>
        </p:txBody>
      </p:sp>
      <p:pic>
        <p:nvPicPr>
          <p:cNvPr id="17" name="Picture 3" descr="D:\잡것\사진모음집\회사전경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20272"/>
            <a:ext cx="6858000" cy="2039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4664" y="611560"/>
            <a:ext cx="33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5. </a:t>
            </a:r>
            <a:r>
              <a:rPr lang="ko-KR" altLang="en-US" dirty="0" smtClean="0"/>
              <a:t>제조 설비 및 검사설비 목록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6672" y="1043608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5-1</a:t>
            </a:r>
            <a:r>
              <a:rPr lang="en-US" altLang="ko-KR" dirty="0" smtClean="0"/>
              <a:t>. </a:t>
            </a:r>
            <a:r>
              <a:rPr lang="ko-KR" altLang="en-US" dirty="0" smtClean="0"/>
              <a:t>제조 설비 목록</a:t>
            </a:r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88638" y="1547669"/>
          <a:ext cx="6480721" cy="7430098"/>
        </p:xfrm>
        <a:graphic>
          <a:graphicData uri="http://schemas.openxmlformats.org/drawingml/2006/table">
            <a:tbl>
              <a:tblPr/>
              <a:tblGrid>
                <a:gridCol w="735321"/>
                <a:gridCol w="735321"/>
                <a:gridCol w="1096993"/>
                <a:gridCol w="239544"/>
                <a:gridCol w="1096993"/>
                <a:gridCol w="409561"/>
                <a:gridCol w="662857"/>
                <a:gridCol w="239544"/>
                <a:gridCol w="662857"/>
                <a:gridCol w="601730"/>
              </a:tblGrid>
              <a:tr h="2283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구 분</a:t>
                      </a:r>
                    </a:p>
                  </a:txBody>
                  <a:tcPr marL="15752" marR="15752" marT="7876" marB="78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관리번호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제조설비명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용량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공칭능력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대수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제작사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설치일자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비 고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rowSpan="1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원석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절단설비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(A)</a:t>
                      </a:r>
                    </a:p>
                  </a:txBody>
                  <a:tcPr marL="15752" marR="15752" marT="7876" marB="78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SJM-A-01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와이어절삭기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호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30HP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호성기계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2011.09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와이어절삭기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호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30HP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호성기계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2013.05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SJM-A-02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터보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15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날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200HP, 68"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터보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40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날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500HP, 72"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2010.08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터보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22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날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300HP, 68"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한일기계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2013.12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터보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날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300HP, 68"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한일기계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2014.08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SJM-A-03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문형 단두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86“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2013.02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문형 단두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100“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2013.02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SJM-A-04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회전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52“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2012.01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SJM-A-05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양두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65“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오성기계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2013.02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SJM-A-06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단두 절삭기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67“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2010.10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세척설비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(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B)</a:t>
                      </a:r>
                    </a:p>
                  </a:txBody>
                  <a:tcPr marL="15752" marR="15752" marT="7876" marB="78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SJM-B-01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수압세척기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3.5HP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SJM-B-02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이동식 수압세척기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3.5HP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표면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가공설비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(C)</a:t>
                      </a:r>
                    </a:p>
                  </a:txBody>
                  <a:tcPr marL="15752" marR="15752" marT="7876" marB="78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SJM-C-01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수동연마기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7.5HP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동산기계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수동연마기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7.5HP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동산기계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SJM-C-02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자동연마기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12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헤드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BRA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2010.11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자동연마기 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9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헤드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BRA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2014.09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SJM-C-03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자동모서리연마기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7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헤드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프라임엔진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2011.11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rowSpan="11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차 절삭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및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재단설비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(D)</a:t>
                      </a:r>
                    </a:p>
                  </a:txBody>
                  <a:tcPr marL="15752" marR="15752" marT="7876" marB="78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SJM-D-01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재단기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100HP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제일엔지니어링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재단기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150HP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재단기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3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170HP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제일종합기계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2013.02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SJM-D-02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자동재단기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170HP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SJM-D-03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오픈재단기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75HP 12"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신일기계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2010.07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오픈재단기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15HP, 12"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2010.10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SJM-D-04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양두컷터기 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30HP, 34"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2010.10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SJM-D-05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3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날 재단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홈파기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2012.08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SJM-D-06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양두재단기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-3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날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75HP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2012.11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SJM-D-07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보링기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동산기계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SJM-D-08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에도기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2013.10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051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SJP-602-01(1)</a:t>
                      </a:r>
                    </a:p>
                  </a:txBody>
                  <a:tcPr marL="15752" marR="15752" marT="7876" marB="787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세진산업주식회사</a:t>
                      </a:r>
                    </a:p>
                  </a:txBody>
                  <a:tcPr marL="15752" marR="15752" marT="7876" marB="787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A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latin typeface="굴림"/>
                        </a:rPr>
                        <a:t>4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(210x297)㎜</a:t>
                      </a:r>
                    </a:p>
                  </a:txBody>
                  <a:tcPr marL="15752" marR="15752" marT="7876" marB="787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8576" y="-25708"/>
            <a:ext cx="6793026" cy="9169708"/>
          </a:xfrm>
          <a:prstGeom prst="rect">
            <a:avLst/>
          </a:prstGeom>
          <a:noFill/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:\잡것\세진로고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41" y="100484"/>
            <a:ext cx="1587202" cy="620367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283228" y="971600"/>
            <a:ext cx="6336704" cy="0"/>
          </a:xfrm>
          <a:prstGeom prst="line">
            <a:avLst/>
          </a:prstGeom>
          <a:ln w="508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16634" y="1187624"/>
          <a:ext cx="6552726" cy="7915445"/>
        </p:xfrm>
        <a:graphic>
          <a:graphicData uri="http://schemas.openxmlformats.org/drawingml/2006/table">
            <a:tbl>
              <a:tblPr/>
              <a:tblGrid>
                <a:gridCol w="727312"/>
                <a:gridCol w="727312"/>
                <a:gridCol w="1156340"/>
                <a:gridCol w="236936"/>
                <a:gridCol w="1156340"/>
                <a:gridCol w="405100"/>
                <a:gridCol w="655637"/>
                <a:gridCol w="236936"/>
                <a:gridCol w="655637"/>
                <a:gridCol w="595176"/>
              </a:tblGrid>
              <a:tr h="24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구 분</a:t>
                      </a:r>
                    </a:p>
                  </a:txBody>
                  <a:tcPr marL="15752" marR="15752" marT="7876" marB="78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관리번호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제조설비명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용량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/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공칭능력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대수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제작사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설치일자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비 고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포장설비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(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E)</a:t>
                      </a:r>
                    </a:p>
                  </a:txBody>
                  <a:tcPr marL="15752" marR="15752" marT="7876" marB="78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SJM-E-01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벤딩기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1-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가공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2010.05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벤딩기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2-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가공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벤딩기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3-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가공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벤딩기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4-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재단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벤딩기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5-</a:t>
                      </a: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재단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rowSpan="24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기타설비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(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F)</a:t>
                      </a:r>
                    </a:p>
                  </a:txBody>
                  <a:tcPr marL="15752" marR="15752" marT="7876" marB="78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폐수처리시스템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2HP, 1200*3500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동양정밀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2010.08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수전설비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22900V/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949KW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남일변압기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각자기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2001.02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사고석굴림통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7.5HP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한일기계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2014.05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SJM-F-05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호이스트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반도호이스트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호이스트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 ~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호이스트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7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반도호이스트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호이스트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8 ~ 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호이스트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2.8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반도호이스트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3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2000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2886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3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 err="1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2004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2317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4.5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2002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1761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4.5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2003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2196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4.5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2013.07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4037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5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1991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4593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6.8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1993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2427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12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1995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2513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지게차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16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두산중공업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2010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1836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SJM-F-07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소형 트럭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기아차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굴림"/>
                        </a:rPr>
                        <a:t>3371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SJM-F-08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버너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호기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5HP, 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헤드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신일기계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2010.10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고속버너기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6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헤드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정도산업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2014.09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SJM-F-10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버너브러쉬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2HP+7.5HP/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헤드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제일기계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2013.09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SJM-F-11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쇼트볼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(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고운다듬기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)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15HP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오성산업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2014.05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SJM-F-12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컴프레샤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500HP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한신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2014.09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컴프레샤 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500HP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나우테크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2014.09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6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SJM-F-13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흡착기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 ~ 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흡착기</a:t>
                      </a: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</a:t>
                      </a: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16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굴림"/>
                        </a:rPr>
                        <a:t>-</a:t>
                      </a: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15752" marR="15752" marT="7876" marB="78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21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굴림"/>
                        </a:rPr>
                        <a:t>SJP-602-01(1)</a:t>
                      </a:r>
                    </a:p>
                  </a:txBody>
                  <a:tcPr marL="15752" marR="15752" marT="7876" marB="787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굴림"/>
                        </a:rPr>
                        <a:t>세진산업주식회사</a:t>
                      </a:r>
                    </a:p>
                  </a:txBody>
                  <a:tcPr marL="15752" marR="15752" marT="7876" marB="787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A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latin typeface="굴림"/>
                        </a:rPr>
                        <a:t>4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latin typeface="굴림"/>
                        </a:rPr>
                        <a:t>(210x297)㎜</a:t>
                      </a:r>
                    </a:p>
                  </a:txBody>
                  <a:tcPr marL="15752" marR="15752" marT="7876" marB="7876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04664" y="611560"/>
            <a:ext cx="33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5. </a:t>
            </a:r>
            <a:r>
              <a:rPr lang="ko-KR" altLang="en-US" dirty="0" smtClean="0"/>
              <a:t>제조 설비 및 검사설비 목록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2528</Words>
  <Application>Microsoft Office PowerPoint</Application>
  <PresentationFormat>화면 슬라이드 쇼(4:3)</PresentationFormat>
  <Paragraphs>1020</Paragraphs>
  <Slides>29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1" baseType="lpstr">
      <vt:lpstr>Office 테마</vt:lpstr>
      <vt:lpstr>Acrobat Document</vt:lpstr>
      <vt:lpstr>2017년 대한건축사협회  우수자재 추천 신청 품목 - 화강석을 이용한 컬러 석재의  제조기법이 적용된 내외장재 컬러판재 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2017년 대한 건축사협회  우수자재 추천 신청 품목 - 빛깔석</dc:title>
  <dc:creator>세진</dc:creator>
  <cp:lastModifiedBy>세진</cp:lastModifiedBy>
  <cp:revision>139</cp:revision>
  <dcterms:created xsi:type="dcterms:W3CDTF">2017-01-26T01:24:02Z</dcterms:created>
  <dcterms:modified xsi:type="dcterms:W3CDTF">2017-02-08T05:29:37Z</dcterms:modified>
</cp:coreProperties>
</file>